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3" r:id="rId2"/>
  </p:sldMasterIdLst>
  <p:notesMasterIdLst>
    <p:notesMasterId r:id="rId17"/>
  </p:notesMasterIdLst>
  <p:handoutMasterIdLst>
    <p:handoutMasterId r:id="rId18"/>
  </p:handoutMasterIdLst>
  <p:sldIdLst>
    <p:sldId id="298" r:id="rId3"/>
    <p:sldId id="331" r:id="rId4"/>
    <p:sldId id="472" r:id="rId5"/>
    <p:sldId id="473" r:id="rId6"/>
    <p:sldId id="476" r:id="rId7"/>
    <p:sldId id="487" r:id="rId8"/>
    <p:sldId id="486" r:id="rId9"/>
    <p:sldId id="485" r:id="rId10"/>
    <p:sldId id="479" r:id="rId11"/>
    <p:sldId id="477" r:id="rId12"/>
    <p:sldId id="480" r:id="rId13"/>
    <p:sldId id="488" r:id="rId14"/>
    <p:sldId id="328" r:id="rId15"/>
    <p:sldId id="490" r:id="rId16"/>
  </p:sldIdLst>
  <p:sldSz cx="12192000" cy="6858000"/>
  <p:notesSz cx="6797675" cy="992822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CC"/>
    <a:srgbClr val="F2F8F4"/>
    <a:srgbClr val="F9ECCC"/>
    <a:srgbClr val="232020"/>
    <a:srgbClr val="089BB4"/>
    <a:srgbClr val="08A4BD"/>
    <a:srgbClr val="73D2DE"/>
    <a:srgbClr val="5C6784"/>
    <a:srgbClr val="1127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淺色樣式 1 - 輔色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淺色樣式 1 - 輔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淺色樣式 3 - 輔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中等深淺樣式 1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86" autoAdjust="0"/>
    <p:restoredTop sz="93487" autoAdjust="0"/>
  </p:normalViewPr>
  <p:slideViewPr>
    <p:cSldViewPr snapToGrid="0">
      <p:cViewPr varScale="1">
        <p:scale>
          <a:sx n="82" d="100"/>
          <a:sy n="82" d="100"/>
        </p:scale>
        <p:origin x="483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297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21BC7B-4E36-4409-BBEF-76B7690B4F49}" type="datetimeFigureOut">
              <a:rPr lang="zh-TW" altLang="en-US" smtClean="0"/>
              <a:t>2023/2/24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D5E605-F5D9-4EA1-88B8-8D671119CE4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90355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135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135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/>
            </a:lvl1pPr>
          </a:lstStyle>
          <a:p>
            <a:fld id="{0FEE2724-B18E-4BC9-B9CD-D0529091A734}" type="datetimeFigureOut">
              <a:rPr lang="zh-TW" altLang="en-US" smtClean="0"/>
              <a:t>2023/2/24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21" tIns="45661" rIns="91321" bIns="45661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959"/>
            <a:ext cx="5438140" cy="3909238"/>
          </a:xfrm>
          <a:prstGeom prst="rect">
            <a:avLst/>
          </a:prstGeom>
        </p:spPr>
        <p:txBody>
          <a:bodyPr vert="horz" lIns="91321" tIns="45661" rIns="91321" bIns="45661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945659" cy="498134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30092"/>
            <a:ext cx="2945659" cy="498134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/>
            </a:lvl1pPr>
          </a:lstStyle>
          <a:p>
            <a:fld id="{3BA170C9-4EE7-481A-8DED-1C6E120D95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2124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A170C9-4EE7-481A-8DED-1C6E120D95F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1337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 userDrawn="1"/>
        </p:nvSpPr>
        <p:spPr bwMode="auto">
          <a:xfrm>
            <a:off x="213790" y="3355988"/>
            <a:ext cx="11745383" cy="119063"/>
          </a:xfrm>
          <a:prstGeom prst="rect">
            <a:avLst/>
          </a:prstGeom>
          <a:gradFill rotWithShape="0">
            <a:gsLst>
              <a:gs pos="0">
                <a:srgbClr val="FF99FF"/>
              </a:gs>
              <a:gs pos="100000">
                <a:srgbClr val="0066FF"/>
              </a:gs>
            </a:gsLst>
            <a:lin ang="0" scaled="1"/>
          </a:gradFill>
          <a:ln>
            <a:noFill/>
          </a:ln>
        </p:spPr>
        <p:txBody>
          <a:bodyPr lIns="91435" tIns="45718" rIns="91435" bIns="45718"/>
          <a:lstStyle>
            <a:lvl1pPr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zh-TW" altLang="zh-TW" sz="2400" b="0">
              <a:solidFill>
                <a:srgbClr val="000000"/>
              </a:solidFill>
              <a:latin typeface="標楷體"/>
              <a:ea typeface="標楷體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130449"/>
            <a:ext cx="10363200" cy="1470025"/>
          </a:xfrm>
        </p:spPr>
        <p:txBody>
          <a:bodyPr/>
          <a:lstStyle>
            <a:lvl1pPr>
              <a:defRPr sz="360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zh-TW" altLang="en-US" noProof="0"/>
              <a:t>按一下以編輯母片標題樣式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 lIns="91440" tIns="45720" rIns="91440" bIns="45720"/>
          <a:lstStyle>
            <a:lvl1pPr marL="0" indent="0" algn="ctr">
              <a:buFont typeface="Wingdings" pitchFamily="2" charset="2"/>
              <a:buNone/>
              <a:defRPr b="0">
                <a:solidFill>
                  <a:srgbClr val="00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zh-TW" altLang="en-US" noProof="0"/>
              <a:t>按一下以編輯母片副標題樣式</a:t>
            </a:r>
          </a:p>
        </p:txBody>
      </p:sp>
      <p:sp>
        <p:nvSpPr>
          <p:cNvPr id="13" name="Rectangle 1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9347200" y="6543275"/>
            <a:ext cx="2844800" cy="476250"/>
          </a:xfr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B8C7C0A-0C9F-4C3A-9B00-081C643FDFF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grpSp>
        <p:nvGrpSpPr>
          <p:cNvPr id="15" name="Group 22"/>
          <p:cNvGrpSpPr>
            <a:grpSpLocks/>
          </p:cNvGrpSpPr>
          <p:nvPr userDrawn="1"/>
        </p:nvGrpSpPr>
        <p:grpSpPr bwMode="auto">
          <a:xfrm>
            <a:off x="172773" y="174625"/>
            <a:ext cx="1452563" cy="427037"/>
            <a:chOff x="68" y="77"/>
            <a:chExt cx="915" cy="269"/>
          </a:xfrm>
        </p:grpSpPr>
        <p:sp>
          <p:nvSpPr>
            <p:cNvPr id="25" name="Freeform 9"/>
            <p:cNvSpPr>
              <a:spLocks/>
            </p:cNvSpPr>
            <p:nvPr userDrawn="1"/>
          </p:nvSpPr>
          <p:spPr bwMode="auto">
            <a:xfrm>
              <a:off x="806" y="151"/>
              <a:ext cx="177" cy="146"/>
            </a:xfrm>
            <a:custGeom>
              <a:avLst/>
              <a:gdLst>
                <a:gd name="T0" fmla="*/ 0 w 398"/>
                <a:gd name="T1" fmla="*/ 0 h 342"/>
                <a:gd name="T2" fmla="*/ 0 w 398"/>
                <a:gd name="T3" fmla="*/ 0 h 342"/>
                <a:gd name="T4" fmla="*/ 0 w 398"/>
                <a:gd name="T5" fmla="*/ 0 h 342"/>
                <a:gd name="T6" fmla="*/ 0 w 398"/>
                <a:gd name="T7" fmla="*/ 0 h 34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98" h="342">
                  <a:moveTo>
                    <a:pt x="398" y="0"/>
                  </a:moveTo>
                  <a:lnTo>
                    <a:pt x="0" y="162"/>
                  </a:lnTo>
                  <a:lnTo>
                    <a:pt x="209" y="342"/>
                  </a:lnTo>
                  <a:lnTo>
                    <a:pt x="398" y="0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zh-TW" altLang="en-US" b="1">
                <a:solidFill>
                  <a:prstClr val="black"/>
                </a:solidFill>
                <a:latin typeface="標楷體"/>
              </a:endParaRPr>
            </a:p>
          </p:txBody>
        </p:sp>
        <p:sp>
          <p:nvSpPr>
            <p:cNvPr id="26" name="Freeform 10"/>
            <p:cNvSpPr>
              <a:spLocks/>
            </p:cNvSpPr>
            <p:nvPr userDrawn="1"/>
          </p:nvSpPr>
          <p:spPr bwMode="auto">
            <a:xfrm>
              <a:off x="583" y="77"/>
              <a:ext cx="368" cy="269"/>
            </a:xfrm>
            <a:custGeom>
              <a:avLst/>
              <a:gdLst>
                <a:gd name="T0" fmla="*/ 0 w 823"/>
                <a:gd name="T1" fmla="*/ 0 h 628"/>
                <a:gd name="T2" fmla="*/ 0 w 823"/>
                <a:gd name="T3" fmla="*/ 0 h 628"/>
                <a:gd name="T4" fmla="*/ 0 w 823"/>
                <a:gd name="T5" fmla="*/ 0 h 628"/>
                <a:gd name="T6" fmla="*/ 0 w 823"/>
                <a:gd name="T7" fmla="*/ 0 h 628"/>
                <a:gd name="T8" fmla="*/ 0 w 823"/>
                <a:gd name="T9" fmla="*/ 0 h 628"/>
                <a:gd name="T10" fmla="*/ 0 w 823"/>
                <a:gd name="T11" fmla="*/ 0 h 628"/>
                <a:gd name="T12" fmla="*/ 0 w 823"/>
                <a:gd name="T13" fmla="*/ 0 h 628"/>
                <a:gd name="T14" fmla="*/ 0 w 823"/>
                <a:gd name="T15" fmla="*/ 0 h 628"/>
                <a:gd name="T16" fmla="*/ 0 w 823"/>
                <a:gd name="T17" fmla="*/ 0 h 628"/>
                <a:gd name="T18" fmla="*/ 0 w 823"/>
                <a:gd name="T19" fmla="*/ 0 h 628"/>
                <a:gd name="T20" fmla="*/ 0 w 823"/>
                <a:gd name="T21" fmla="*/ 0 h 628"/>
                <a:gd name="T22" fmla="*/ 0 w 823"/>
                <a:gd name="T23" fmla="*/ 0 h 628"/>
                <a:gd name="T24" fmla="*/ 0 w 823"/>
                <a:gd name="T25" fmla="*/ 0 h 628"/>
                <a:gd name="T26" fmla="*/ 0 w 823"/>
                <a:gd name="T27" fmla="*/ 0 h 628"/>
                <a:gd name="T28" fmla="*/ 0 w 823"/>
                <a:gd name="T29" fmla="*/ 0 h 628"/>
                <a:gd name="T30" fmla="*/ 0 w 823"/>
                <a:gd name="T31" fmla="*/ 0 h 628"/>
                <a:gd name="T32" fmla="*/ 0 w 823"/>
                <a:gd name="T33" fmla="*/ 0 h 628"/>
                <a:gd name="T34" fmla="*/ 0 w 823"/>
                <a:gd name="T35" fmla="*/ 0 h 628"/>
                <a:gd name="T36" fmla="*/ 0 w 823"/>
                <a:gd name="T37" fmla="*/ 0 h 628"/>
                <a:gd name="T38" fmla="*/ 0 w 823"/>
                <a:gd name="T39" fmla="*/ 0 h 628"/>
                <a:gd name="T40" fmla="*/ 0 w 823"/>
                <a:gd name="T41" fmla="*/ 0 h 628"/>
                <a:gd name="T42" fmla="*/ 0 w 823"/>
                <a:gd name="T43" fmla="*/ 0 h 628"/>
                <a:gd name="T44" fmla="*/ 0 w 823"/>
                <a:gd name="T45" fmla="*/ 0 h 628"/>
                <a:gd name="T46" fmla="*/ 0 w 823"/>
                <a:gd name="T47" fmla="*/ 0 h 628"/>
                <a:gd name="T48" fmla="*/ 0 w 823"/>
                <a:gd name="T49" fmla="*/ 0 h 628"/>
                <a:gd name="T50" fmla="*/ 0 w 823"/>
                <a:gd name="T51" fmla="*/ 0 h 628"/>
                <a:gd name="T52" fmla="*/ 0 w 823"/>
                <a:gd name="T53" fmla="*/ 0 h 628"/>
                <a:gd name="T54" fmla="*/ 0 w 823"/>
                <a:gd name="T55" fmla="*/ 0 h 628"/>
                <a:gd name="T56" fmla="*/ 0 w 823"/>
                <a:gd name="T57" fmla="*/ 0 h 628"/>
                <a:gd name="T58" fmla="*/ 0 w 823"/>
                <a:gd name="T59" fmla="*/ 0 h 628"/>
                <a:gd name="T60" fmla="*/ 0 w 823"/>
                <a:gd name="T61" fmla="*/ 0 h 628"/>
                <a:gd name="T62" fmla="*/ 0 w 823"/>
                <a:gd name="T63" fmla="*/ 0 h 628"/>
                <a:gd name="T64" fmla="*/ 0 w 823"/>
                <a:gd name="T65" fmla="*/ 0 h 628"/>
                <a:gd name="T66" fmla="*/ 0 w 823"/>
                <a:gd name="T67" fmla="*/ 0 h 628"/>
                <a:gd name="T68" fmla="*/ 0 w 823"/>
                <a:gd name="T69" fmla="*/ 0 h 628"/>
                <a:gd name="T70" fmla="*/ 0 w 823"/>
                <a:gd name="T71" fmla="*/ 0 h 628"/>
                <a:gd name="T72" fmla="*/ 0 w 823"/>
                <a:gd name="T73" fmla="*/ 0 h 628"/>
                <a:gd name="T74" fmla="*/ 0 w 823"/>
                <a:gd name="T75" fmla="*/ 0 h 628"/>
                <a:gd name="T76" fmla="*/ 0 w 823"/>
                <a:gd name="T77" fmla="*/ 0 h 628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823" h="628">
                  <a:moveTo>
                    <a:pt x="512" y="531"/>
                  </a:moveTo>
                  <a:lnTo>
                    <a:pt x="462" y="531"/>
                  </a:lnTo>
                  <a:lnTo>
                    <a:pt x="442" y="524"/>
                  </a:lnTo>
                  <a:lnTo>
                    <a:pt x="420" y="519"/>
                  </a:lnTo>
                  <a:lnTo>
                    <a:pt x="401" y="509"/>
                  </a:lnTo>
                  <a:lnTo>
                    <a:pt x="384" y="499"/>
                  </a:lnTo>
                  <a:lnTo>
                    <a:pt x="367" y="487"/>
                  </a:lnTo>
                  <a:lnTo>
                    <a:pt x="351" y="474"/>
                  </a:lnTo>
                  <a:lnTo>
                    <a:pt x="338" y="458"/>
                  </a:lnTo>
                  <a:lnTo>
                    <a:pt x="326" y="443"/>
                  </a:lnTo>
                  <a:lnTo>
                    <a:pt x="317" y="426"/>
                  </a:lnTo>
                  <a:lnTo>
                    <a:pt x="311" y="407"/>
                  </a:lnTo>
                  <a:lnTo>
                    <a:pt x="306" y="388"/>
                  </a:lnTo>
                  <a:lnTo>
                    <a:pt x="302" y="370"/>
                  </a:lnTo>
                  <a:lnTo>
                    <a:pt x="302" y="347"/>
                  </a:lnTo>
                  <a:lnTo>
                    <a:pt x="306" y="328"/>
                  </a:lnTo>
                  <a:lnTo>
                    <a:pt x="311" y="306"/>
                  </a:lnTo>
                  <a:lnTo>
                    <a:pt x="319" y="287"/>
                  </a:lnTo>
                  <a:lnTo>
                    <a:pt x="328" y="265"/>
                  </a:lnTo>
                  <a:lnTo>
                    <a:pt x="342" y="245"/>
                  </a:lnTo>
                  <a:lnTo>
                    <a:pt x="359" y="222"/>
                  </a:lnTo>
                  <a:lnTo>
                    <a:pt x="380" y="204"/>
                  </a:lnTo>
                  <a:lnTo>
                    <a:pt x="402" y="185"/>
                  </a:lnTo>
                  <a:lnTo>
                    <a:pt x="430" y="169"/>
                  </a:lnTo>
                  <a:lnTo>
                    <a:pt x="460" y="151"/>
                  </a:lnTo>
                  <a:lnTo>
                    <a:pt x="495" y="139"/>
                  </a:lnTo>
                  <a:lnTo>
                    <a:pt x="531" y="121"/>
                  </a:lnTo>
                  <a:lnTo>
                    <a:pt x="574" y="108"/>
                  </a:lnTo>
                  <a:lnTo>
                    <a:pt x="620" y="98"/>
                  </a:lnTo>
                  <a:lnTo>
                    <a:pt x="670" y="90"/>
                  </a:lnTo>
                  <a:lnTo>
                    <a:pt x="723" y="83"/>
                  </a:lnTo>
                  <a:lnTo>
                    <a:pt x="781" y="77"/>
                  </a:lnTo>
                  <a:lnTo>
                    <a:pt x="786" y="73"/>
                  </a:lnTo>
                  <a:lnTo>
                    <a:pt x="823" y="0"/>
                  </a:lnTo>
                  <a:lnTo>
                    <a:pt x="361" y="0"/>
                  </a:lnTo>
                  <a:lnTo>
                    <a:pt x="0" y="628"/>
                  </a:lnTo>
                  <a:lnTo>
                    <a:pt x="457" y="628"/>
                  </a:lnTo>
                  <a:lnTo>
                    <a:pt x="518" y="527"/>
                  </a:lnTo>
                  <a:lnTo>
                    <a:pt x="512" y="531"/>
                  </a:lnTo>
                  <a:close/>
                </a:path>
              </a:pathLst>
            </a:custGeom>
            <a:solidFill>
              <a:srgbClr val="000080"/>
            </a:solidFill>
            <a:ln w="0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zh-TW" altLang="en-US" b="1">
                <a:solidFill>
                  <a:prstClr val="black"/>
                </a:solidFill>
                <a:latin typeface="標楷體"/>
              </a:endParaRPr>
            </a:p>
          </p:txBody>
        </p:sp>
        <p:sp>
          <p:nvSpPr>
            <p:cNvPr id="27" name="Freeform 11"/>
            <p:cNvSpPr>
              <a:spLocks/>
            </p:cNvSpPr>
            <p:nvPr userDrawn="1"/>
          </p:nvSpPr>
          <p:spPr bwMode="auto">
            <a:xfrm>
              <a:off x="68" y="77"/>
              <a:ext cx="648" cy="269"/>
            </a:xfrm>
            <a:custGeom>
              <a:avLst/>
              <a:gdLst>
                <a:gd name="T0" fmla="*/ 0 w 1445"/>
                <a:gd name="T1" fmla="*/ 0 h 627"/>
                <a:gd name="T2" fmla="*/ 0 w 1445"/>
                <a:gd name="T3" fmla="*/ 0 h 627"/>
                <a:gd name="T4" fmla="*/ 0 w 1445"/>
                <a:gd name="T5" fmla="*/ 0 h 627"/>
                <a:gd name="T6" fmla="*/ 0 w 1445"/>
                <a:gd name="T7" fmla="*/ 0 h 627"/>
                <a:gd name="T8" fmla="*/ 0 w 1445"/>
                <a:gd name="T9" fmla="*/ 0 h 6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45" h="627">
                  <a:moveTo>
                    <a:pt x="1084" y="627"/>
                  </a:moveTo>
                  <a:lnTo>
                    <a:pt x="1445" y="0"/>
                  </a:lnTo>
                  <a:lnTo>
                    <a:pt x="0" y="0"/>
                  </a:lnTo>
                  <a:lnTo>
                    <a:pt x="0" y="627"/>
                  </a:lnTo>
                  <a:lnTo>
                    <a:pt x="1084" y="627"/>
                  </a:lnTo>
                  <a:close/>
                </a:path>
              </a:pathLst>
            </a:custGeom>
            <a:solidFill>
              <a:srgbClr val="000080"/>
            </a:solidFill>
            <a:ln w="0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zh-TW" altLang="en-US" b="1">
                <a:solidFill>
                  <a:prstClr val="black"/>
                </a:solidFill>
                <a:latin typeface="標楷體"/>
              </a:endParaRPr>
            </a:p>
          </p:txBody>
        </p:sp>
        <p:sp>
          <p:nvSpPr>
            <p:cNvPr id="28" name="Rectangle 12"/>
            <p:cNvSpPr>
              <a:spLocks noChangeArrowheads="1"/>
            </p:cNvSpPr>
            <p:nvPr userDrawn="1"/>
          </p:nvSpPr>
          <p:spPr bwMode="auto">
            <a:xfrm>
              <a:off x="92" y="130"/>
              <a:ext cx="460" cy="184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>
              <a:spAutoFit/>
            </a:bodyPr>
            <a:lstStyle>
              <a:lvl1pPr defTabSz="804863" eaLnBrk="0" hangingPunct="0">
                <a:defRPr kumimoji="1" b="1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 defTabSz="804863" eaLnBrk="0" hangingPunct="0">
                <a:defRPr kumimoji="1" b="1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 defTabSz="804863" eaLnBrk="0" hangingPunct="0">
                <a:defRPr kumimoji="1" b="1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 defTabSz="804863" eaLnBrk="0" hangingPunct="0">
                <a:defRPr kumimoji="1" b="1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 defTabSz="804863" eaLnBrk="0" hangingPunct="0">
                <a:defRPr kumimoji="1" b="1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defTabSz="804863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defTabSz="804863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defTabSz="804863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defTabSz="804863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TW" altLang="en-US" sz="1900" dirty="0">
                  <a:solidFill>
                    <a:srgbClr val="FFFFFF"/>
                  </a:solidFill>
                  <a:latin typeface="標楷體"/>
                  <a:ea typeface="標楷體"/>
                </a:rPr>
                <a:t>經濟部</a:t>
              </a:r>
              <a:endParaRPr lang="zh-TW" altLang="en-US" sz="2100" dirty="0">
                <a:solidFill>
                  <a:srgbClr val="000000"/>
                </a:solidFill>
                <a:latin typeface="標楷體"/>
                <a:ea typeface="標楷體"/>
              </a:endParaRPr>
            </a:p>
          </p:txBody>
        </p:sp>
      </p:grpSp>
      <p:pic>
        <p:nvPicPr>
          <p:cNvPr id="29" name="Picture 28" descr="itri_CEL_A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494" y="6254832"/>
            <a:ext cx="2433401" cy="542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圖片 3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0324" y="190620"/>
            <a:ext cx="2108550" cy="442829"/>
          </a:xfrm>
          <a:prstGeom prst="rect">
            <a:avLst/>
          </a:prstGeom>
        </p:spPr>
      </p:pic>
      <p:sp>
        <p:nvSpPr>
          <p:cNvPr id="14" name="矩形 13"/>
          <p:cNvSpPr/>
          <p:nvPr userDrawn="1"/>
        </p:nvSpPr>
        <p:spPr>
          <a:xfrm>
            <a:off x="5604699" y="6613994"/>
            <a:ext cx="1107996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sz="800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Copyright 2021 ITRI</a:t>
            </a:r>
            <a:endParaRPr lang="zh-TW" altLang="en-US" sz="800" dirty="0">
              <a:solidFill>
                <a:prstClr val="white">
                  <a:lumMod val="50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485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852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9241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365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341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84773" y="120271"/>
            <a:ext cx="7222491" cy="559572"/>
          </a:xfrm>
        </p:spPr>
        <p:txBody>
          <a:bodyPr/>
          <a:lstStyle>
            <a:lvl1pPr>
              <a:defRPr sz="3400"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75741" y="1125539"/>
            <a:ext cx="11040533" cy="496728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0"/>
          </p:nvPr>
        </p:nvSpPr>
        <p:spPr>
          <a:xfrm>
            <a:off x="11565428" y="6523038"/>
            <a:ext cx="520700" cy="304800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+mn-lt"/>
                <a:ea typeface="新細明體" panose="02020500000000000000" pitchFamily="18" charset="-12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E7DC7F1E-A514-42E6-9260-410757DE528D}" type="slidenum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/>
              </a:solidFill>
            </a:endParaRPr>
          </a:p>
        </p:txBody>
      </p:sp>
      <p:pic>
        <p:nvPicPr>
          <p:cNvPr id="7" name="Picture 28" descr="itri_CEL_A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494" y="6254832"/>
            <a:ext cx="2433401" cy="542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9030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722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804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483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280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589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462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98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61636" y="174625"/>
            <a:ext cx="7586760" cy="635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2066" y="1135391"/>
            <a:ext cx="11501967" cy="50815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8000" tIns="10800" rIns="18000" bIns="1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2053" name="Rectangle 15"/>
          <p:cNvSpPr>
            <a:spLocks noChangeArrowheads="1"/>
          </p:cNvSpPr>
          <p:nvPr/>
        </p:nvSpPr>
        <p:spPr bwMode="auto">
          <a:xfrm>
            <a:off x="167225" y="860425"/>
            <a:ext cx="11931649" cy="109538"/>
          </a:xfrm>
          <a:prstGeom prst="rect">
            <a:avLst/>
          </a:prstGeom>
          <a:gradFill rotWithShape="0">
            <a:gsLst>
              <a:gs pos="0">
                <a:srgbClr val="FF99FF"/>
              </a:gs>
              <a:gs pos="100000">
                <a:srgbClr val="0066FF"/>
              </a:gs>
            </a:gsLst>
            <a:lin ang="0" scaled="1"/>
          </a:gradFill>
          <a:ln>
            <a:noFill/>
          </a:ln>
        </p:spPr>
        <p:txBody>
          <a:bodyPr lIns="91435" tIns="45718" rIns="91435" bIns="45718"/>
          <a:lstStyle>
            <a:lvl1pPr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zh-TW" altLang="zh-TW" sz="2400" b="0">
              <a:solidFill>
                <a:srgbClr val="000000"/>
              </a:solidFill>
            </a:endParaRPr>
          </a:p>
        </p:txBody>
      </p:sp>
      <p:sp>
        <p:nvSpPr>
          <p:cNvPr id="10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11557000" y="6521463"/>
            <a:ext cx="524933" cy="3079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F547E02-558F-4C7E-8A10-E45C5FB67861}" type="slidenum">
              <a:rPr kumimoji="1" lang="zh-TW" altLang="en-US" smtClean="0">
                <a:solidFill>
                  <a:prstClr val="black"/>
                </a:solidFill>
                <a:ea typeface="新細明體" panose="02020500000000000000" pitchFamily="18" charset="-12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zh-TW" altLang="en-US" dirty="0">
              <a:solidFill>
                <a:prstClr val="black"/>
              </a:solidFill>
              <a:ea typeface="新細明體" panose="02020500000000000000" pitchFamily="18" charset="-120"/>
            </a:endParaRPr>
          </a:p>
        </p:txBody>
      </p:sp>
      <p:sp>
        <p:nvSpPr>
          <p:cNvPr id="2" name="矩形 1"/>
          <p:cNvSpPr/>
          <p:nvPr userDrawn="1"/>
        </p:nvSpPr>
        <p:spPr>
          <a:xfrm>
            <a:off x="5604699" y="6613994"/>
            <a:ext cx="1107996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sz="800" dirty="0">
                <a:solidFill>
                  <a:prstClr val="white">
                    <a:lumMod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Copyright 2021 ITRI</a:t>
            </a:r>
            <a:endParaRPr lang="zh-TW" altLang="en-US" sz="800" dirty="0">
              <a:solidFill>
                <a:prstClr val="white">
                  <a:lumMod val="50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9" name="Group 22"/>
          <p:cNvGrpSpPr>
            <a:grpSpLocks/>
          </p:cNvGrpSpPr>
          <p:nvPr userDrawn="1"/>
        </p:nvGrpSpPr>
        <p:grpSpPr bwMode="auto">
          <a:xfrm>
            <a:off x="172773" y="174625"/>
            <a:ext cx="1452563" cy="427037"/>
            <a:chOff x="68" y="77"/>
            <a:chExt cx="915" cy="269"/>
          </a:xfrm>
        </p:grpSpPr>
        <p:sp>
          <p:nvSpPr>
            <p:cNvPr id="20" name="Freeform 9"/>
            <p:cNvSpPr>
              <a:spLocks/>
            </p:cNvSpPr>
            <p:nvPr userDrawn="1"/>
          </p:nvSpPr>
          <p:spPr bwMode="auto">
            <a:xfrm>
              <a:off x="806" y="151"/>
              <a:ext cx="177" cy="146"/>
            </a:xfrm>
            <a:custGeom>
              <a:avLst/>
              <a:gdLst>
                <a:gd name="T0" fmla="*/ 0 w 398"/>
                <a:gd name="T1" fmla="*/ 0 h 342"/>
                <a:gd name="T2" fmla="*/ 0 w 398"/>
                <a:gd name="T3" fmla="*/ 0 h 342"/>
                <a:gd name="T4" fmla="*/ 0 w 398"/>
                <a:gd name="T5" fmla="*/ 0 h 342"/>
                <a:gd name="T6" fmla="*/ 0 w 398"/>
                <a:gd name="T7" fmla="*/ 0 h 34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98" h="342">
                  <a:moveTo>
                    <a:pt x="398" y="0"/>
                  </a:moveTo>
                  <a:lnTo>
                    <a:pt x="0" y="162"/>
                  </a:lnTo>
                  <a:lnTo>
                    <a:pt x="209" y="342"/>
                  </a:lnTo>
                  <a:lnTo>
                    <a:pt x="398" y="0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zh-TW" altLang="en-US" b="1">
                <a:solidFill>
                  <a:prstClr val="black"/>
                </a:solidFill>
                <a:latin typeface="標楷體"/>
              </a:endParaRPr>
            </a:p>
          </p:txBody>
        </p:sp>
        <p:sp>
          <p:nvSpPr>
            <p:cNvPr id="21" name="Freeform 10"/>
            <p:cNvSpPr>
              <a:spLocks/>
            </p:cNvSpPr>
            <p:nvPr userDrawn="1"/>
          </p:nvSpPr>
          <p:spPr bwMode="auto">
            <a:xfrm>
              <a:off x="583" y="77"/>
              <a:ext cx="368" cy="269"/>
            </a:xfrm>
            <a:custGeom>
              <a:avLst/>
              <a:gdLst>
                <a:gd name="T0" fmla="*/ 0 w 823"/>
                <a:gd name="T1" fmla="*/ 0 h 628"/>
                <a:gd name="T2" fmla="*/ 0 w 823"/>
                <a:gd name="T3" fmla="*/ 0 h 628"/>
                <a:gd name="T4" fmla="*/ 0 w 823"/>
                <a:gd name="T5" fmla="*/ 0 h 628"/>
                <a:gd name="T6" fmla="*/ 0 w 823"/>
                <a:gd name="T7" fmla="*/ 0 h 628"/>
                <a:gd name="T8" fmla="*/ 0 w 823"/>
                <a:gd name="T9" fmla="*/ 0 h 628"/>
                <a:gd name="T10" fmla="*/ 0 w 823"/>
                <a:gd name="T11" fmla="*/ 0 h 628"/>
                <a:gd name="T12" fmla="*/ 0 w 823"/>
                <a:gd name="T13" fmla="*/ 0 h 628"/>
                <a:gd name="T14" fmla="*/ 0 w 823"/>
                <a:gd name="T15" fmla="*/ 0 h 628"/>
                <a:gd name="T16" fmla="*/ 0 w 823"/>
                <a:gd name="T17" fmla="*/ 0 h 628"/>
                <a:gd name="T18" fmla="*/ 0 w 823"/>
                <a:gd name="T19" fmla="*/ 0 h 628"/>
                <a:gd name="T20" fmla="*/ 0 w 823"/>
                <a:gd name="T21" fmla="*/ 0 h 628"/>
                <a:gd name="T22" fmla="*/ 0 w 823"/>
                <a:gd name="T23" fmla="*/ 0 h 628"/>
                <a:gd name="T24" fmla="*/ 0 w 823"/>
                <a:gd name="T25" fmla="*/ 0 h 628"/>
                <a:gd name="T26" fmla="*/ 0 w 823"/>
                <a:gd name="T27" fmla="*/ 0 h 628"/>
                <a:gd name="T28" fmla="*/ 0 w 823"/>
                <a:gd name="T29" fmla="*/ 0 h 628"/>
                <a:gd name="T30" fmla="*/ 0 w 823"/>
                <a:gd name="T31" fmla="*/ 0 h 628"/>
                <a:gd name="T32" fmla="*/ 0 w 823"/>
                <a:gd name="T33" fmla="*/ 0 h 628"/>
                <a:gd name="T34" fmla="*/ 0 w 823"/>
                <a:gd name="T35" fmla="*/ 0 h 628"/>
                <a:gd name="T36" fmla="*/ 0 w 823"/>
                <a:gd name="T37" fmla="*/ 0 h 628"/>
                <a:gd name="T38" fmla="*/ 0 w 823"/>
                <a:gd name="T39" fmla="*/ 0 h 628"/>
                <a:gd name="T40" fmla="*/ 0 w 823"/>
                <a:gd name="T41" fmla="*/ 0 h 628"/>
                <a:gd name="T42" fmla="*/ 0 w 823"/>
                <a:gd name="T43" fmla="*/ 0 h 628"/>
                <a:gd name="T44" fmla="*/ 0 w 823"/>
                <a:gd name="T45" fmla="*/ 0 h 628"/>
                <a:gd name="T46" fmla="*/ 0 w 823"/>
                <a:gd name="T47" fmla="*/ 0 h 628"/>
                <a:gd name="T48" fmla="*/ 0 w 823"/>
                <a:gd name="T49" fmla="*/ 0 h 628"/>
                <a:gd name="T50" fmla="*/ 0 w 823"/>
                <a:gd name="T51" fmla="*/ 0 h 628"/>
                <a:gd name="T52" fmla="*/ 0 w 823"/>
                <a:gd name="T53" fmla="*/ 0 h 628"/>
                <a:gd name="T54" fmla="*/ 0 w 823"/>
                <a:gd name="T55" fmla="*/ 0 h 628"/>
                <a:gd name="T56" fmla="*/ 0 w 823"/>
                <a:gd name="T57" fmla="*/ 0 h 628"/>
                <a:gd name="T58" fmla="*/ 0 w 823"/>
                <a:gd name="T59" fmla="*/ 0 h 628"/>
                <a:gd name="T60" fmla="*/ 0 w 823"/>
                <a:gd name="T61" fmla="*/ 0 h 628"/>
                <a:gd name="T62" fmla="*/ 0 w 823"/>
                <a:gd name="T63" fmla="*/ 0 h 628"/>
                <a:gd name="T64" fmla="*/ 0 w 823"/>
                <a:gd name="T65" fmla="*/ 0 h 628"/>
                <a:gd name="T66" fmla="*/ 0 w 823"/>
                <a:gd name="T67" fmla="*/ 0 h 628"/>
                <a:gd name="T68" fmla="*/ 0 w 823"/>
                <a:gd name="T69" fmla="*/ 0 h 628"/>
                <a:gd name="T70" fmla="*/ 0 w 823"/>
                <a:gd name="T71" fmla="*/ 0 h 628"/>
                <a:gd name="T72" fmla="*/ 0 w 823"/>
                <a:gd name="T73" fmla="*/ 0 h 628"/>
                <a:gd name="T74" fmla="*/ 0 w 823"/>
                <a:gd name="T75" fmla="*/ 0 h 628"/>
                <a:gd name="T76" fmla="*/ 0 w 823"/>
                <a:gd name="T77" fmla="*/ 0 h 628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823" h="628">
                  <a:moveTo>
                    <a:pt x="512" y="531"/>
                  </a:moveTo>
                  <a:lnTo>
                    <a:pt x="462" y="531"/>
                  </a:lnTo>
                  <a:lnTo>
                    <a:pt x="442" y="524"/>
                  </a:lnTo>
                  <a:lnTo>
                    <a:pt x="420" y="519"/>
                  </a:lnTo>
                  <a:lnTo>
                    <a:pt x="401" y="509"/>
                  </a:lnTo>
                  <a:lnTo>
                    <a:pt x="384" y="499"/>
                  </a:lnTo>
                  <a:lnTo>
                    <a:pt x="367" y="487"/>
                  </a:lnTo>
                  <a:lnTo>
                    <a:pt x="351" y="474"/>
                  </a:lnTo>
                  <a:lnTo>
                    <a:pt x="338" y="458"/>
                  </a:lnTo>
                  <a:lnTo>
                    <a:pt x="326" y="443"/>
                  </a:lnTo>
                  <a:lnTo>
                    <a:pt x="317" y="426"/>
                  </a:lnTo>
                  <a:lnTo>
                    <a:pt x="311" y="407"/>
                  </a:lnTo>
                  <a:lnTo>
                    <a:pt x="306" y="388"/>
                  </a:lnTo>
                  <a:lnTo>
                    <a:pt x="302" y="370"/>
                  </a:lnTo>
                  <a:lnTo>
                    <a:pt x="302" y="347"/>
                  </a:lnTo>
                  <a:lnTo>
                    <a:pt x="306" y="328"/>
                  </a:lnTo>
                  <a:lnTo>
                    <a:pt x="311" y="306"/>
                  </a:lnTo>
                  <a:lnTo>
                    <a:pt x="319" y="287"/>
                  </a:lnTo>
                  <a:lnTo>
                    <a:pt x="328" y="265"/>
                  </a:lnTo>
                  <a:lnTo>
                    <a:pt x="342" y="245"/>
                  </a:lnTo>
                  <a:lnTo>
                    <a:pt x="359" y="222"/>
                  </a:lnTo>
                  <a:lnTo>
                    <a:pt x="380" y="204"/>
                  </a:lnTo>
                  <a:lnTo>
                    <a:pt x="402" y="185"/>
                  </a:lnTo>
                  <a:lnTo>
                    <a:pt x="430" y="169"/>
                  </a:lnTo>
                  <a:lnTo>
                    <a:pt x="460" y="151"/>
                  </a:lnTo>
                  <a:lnTo>
                    <a:pt x="495" y="139"/>
                  </a:lnTo>
                  <a:lnTo>
                    <a:pt x="531" y="121"/>
                  </a:lnTo>
                  <a:lnTo>
                    <a:pt x="574" y="108"/>
                  </a:lnTo>
                  <a:lnTo>
                    <a:pt x="620" y="98"/>
                  </a:lnTo>
                  <a:lnTo>
                    <a:pt x="670" y="90"/>
                  </a:lnTo>
                  <a:lnTo>
                    <a:pt x="723" y="83"/>
                  </a:lnTo>
                  <a:lnTo>
                    <a:pt x="781" y="77"/>
                  </a:lnTo>
                  <a:lnTo>
                    <a:pt x="786" y="73"/>
                  </a:lnTo>
                  <a:lnTo>
                    <a:pt x="823" y="0"/>
                  </a:lnTo>
                  <a:lnTo>
                    <a:pt x="361" y="0"/>
                  </a:lnTo>
                  <a:lnTo>
                    <a:pt x="0" y="628"/>
                  </a:lnTo>
                  <a:lnTo>
                    <a:pt x="457" y="628"/>
                  </a:lnTo>
                  <a:lnTo>
                    <a:pt x="518" y="527"/>
                  </a:lnTo>
                  <a:lnTo>
                    <a:pt x="512" y="531"/>
                  </a:lnTo>
                  <a:close/>
                </a:path>
              </a:pathLst>
            </a:custGeom>
            <a:solidFill>
              <a:srgbClr val="000080"/>
            </a:solidFill>
            <a:ln w="0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zh-TW" altLang="en-US" b="1">
                <a:solidFill>
                  <a:prstClr val="black"/>
                </a:solidFill>
                <a:latin typeface="標楷體"/>
              </a:endParaRPr>
            </a:p>
          </p:txBody>
        </p:sp>
        <p:sp>
          <p:nvSpPr>
            <p:cNvPr id="22" name="Freeform 11"/>
            <p:cNvSpPr>
              <a:spLocks/>
            </p:cNvSpPr>
            <p:nvPr userDrawn="1"/>
          </p:nvSpPr>
          <p:spPr bwMode="auto">
            <a:xfrm>
              <a:off x="68" y="77"/>
              <a:ext cx="648" cy="269"/>
            </a:xfrm>
            <a:custGeom>
              <a:avLst/>
              <a:gdLst>
                <a:gd name="T0" fmla="*/ 0 w 1445"/>
                <a:gd name="T1" fmla="*/ 0 h 627"/>
                <a:gd name="T2" fmla="*/ 0 w 1445"/>
                <a:gd name="T3" fmla="*/ 0 h 627"/>
                <a:gd name="T4" fmla="*/ 0 w 1445"/>
                <a:gd name="T5" fmla="*/ 0 h 627"/>
                <a:gd name="T6" fmla="*/ 0 w 1445"/>
                <a:gd name="T7" fmla="*/ 0 h 627"/>
                <a:gd name="T8" fmla="*/ 0 w 1445"/>
                <a:gd name="T9" fmla="*/ 0 h 6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45" h="627">
                  <a:moveTo>
                    <a:pt x="1084" y="627"/>
                  </a:moveTo>
                  <a:lnTo>
                    <a:pt x="1445" y="0"/>
                  </a:lnTo>
                  <a:lnTo>
                    <a:pt x="0" y="0"/>
                  </a:lnTo>
                  <a:lnTo>
                    <a:pt x="0" y="627"/>
                  </a:lnTo>
                  <a:lnTo>
                    <a:pt x="1084" y="627"/>
                  </a:lnTo>
                  <a:close/>
                </a:path>
              </a:pathLst>
            </a:custGeom>
            <a:solidFill>
              <a:srgbClr val="000080"/>
            </a:solidFill>
            <a:ln w="0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zh-TW" altLang="en-US" b="1">
                <a:solidFill>
                  <a:prstClr val="black"/>
                </a:solidFill>
                <a:latin typeface="標楷體"/>
              </a:endParaRPr>
            </a:p>
          </p:txBody>
        </p:sp>
        <p:sp>
          <p:nvSpPr>
            <p:cNvPr id="23" name="Rectangle 12"/>
            <p:cNvSpPr>
              <a:spLocks noChangeArrowheads="1"/>
            </p:cNvSpPr>
            <p:nvPr userDrawn="1"/>
          </p:nvSpPr>
          <p:spPr bwMode="auto">
            <a:xfrm>
              <a:off x="92" y="130"/>
              <a:ext cx="460" cy="184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>
              <a:spAutoFit/>
            </a:bodyPr>
            <a:lstStyle>
              <a:lvl1pPr defTabSz="804863" eaLnBrk="0" hangingPunct="0">
                <a:defRPr kumimoji="1" b="1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 defTabSz="804863" eaLnBrk="0" hangingPunct="0">
                <a:defRPr kumimoji="1" b="1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 defTabSz="804863" eaLnBrk="0" hangingPunct="0">
                <a:defRPr kumimoji="1" b="1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 defTabSz="804863" eaLnBrk="0" hangingPunct="0">
                <a:defRPr kumimoji="1" b="1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 defTabSz="804863" eaLnBrk="0" hangingPunct="0">
                <a:defRPr kumimoji="1" b="1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defTabSz="804863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defTabSz="804863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defTabSz="804863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defTabSz="804863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TW" altLang="en-US" sz="1900" dirty="0">
                  <a:solidFill>
                    <a:srgbClr val="FFFFFF"/>
                  </a:solidFill>
                  <a:latin typeface="標楷體"/>
                  <a:ea typeface="標楷體"/>
                </a:rPr>
                <a:t>經濟部</a:t>
              </a:r>
              <a:endParaRPr lang="zh-TW" altLang="en-US" sz="2100" dirty="0">
                <a:solidFill>
                  <a:srgbClr val="000000"/>
                </a:solidFill>
                <a:latin typeface="標楷體"/>
                <a:ea typeface="標楷體"/>
              </a:endParaRPr>
            </a:p>
          </p:txBody>
        </p:sp>
      </p:grpSp>
      <p:pic>
        <p:nvPicPr>
          <p:cNvPr id="24" name="Picture 28" descr="itri_CEL_A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495" y="6475326"/>
            <a:ext cx="1445041" cy="32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圖片 24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5" y="6505667"/>
            <a:ext cx="739902" cy="261692"/>
          </a:xfrm>
          <a:prstGeom prst="rect">
            <a:avLst/>
          </a:prstGeom>
        </p:spPr>
      </p:pic>
      <p:pic>
        <p:nvPicPr>
          <p:cNvPr id="34" name="圖片 33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0324" y="190620"/>
            <a:ext cx="2108550" cy="442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863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1"/>
          </a:solidFill>
          <a:effectLst/>
          <a:latin typeface="Arial" panose="020B0604020202020204" pitchFamily="34" charset="0"/>
          <a:ea typeface="微軟正黑體" panose="020B0604030504040204" pitchFamily="34" charset="-120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32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32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32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32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B34B1"/>
        </a:buClr>
        <a:buSzPct val="80000"/>
        <a:buFont typeface="Wingdings" panose="05000000000000000000" pitchFamily="2" charset="2"/>
        <a:buChar char="p"/>
        <a:defRPr kumimoji="1" sz="24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微軟正黑體" panose="020B0604030504040204" pitchFamily="34" charset="-120"/>
          <a:cs typeface="Times New Roman" panose="02020603050405020304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微軟正黑體" panose="020B0604030504040204" pitchFamily="34" charset="-120"/>
          <a:cs typeface="Times New Roman" panose="02020603050405020304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微軟正黑體" panose="020B0604030504040204" pitchFamily="34" charset="-120"/>
          <a:cs typeface="Times New Roman" panose="02020603050405020304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微軟正黑體" panose="020B0604030504040204" pitchFamily="34" charset="-120"/>
          <a:cs typeface="Times New Roman" panose="02020603050405020304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微軟正黑體" panose="020B0604030504040204" pitchFamily="34" charset="-120"/>
          <a:cs typeface="Times New Roman" panose="02020603050405020304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圖片 20">
            <a:extLst>
              <a:ext uri="{FF2B5EF4-FFF2-40B4-BE49-F238E27FC236}">
                <a16:creationId xmlns:a16="http://schemas.microsoft.com/office/drawing/2014/main" id="{B8D1DC99-BF33-439A-9F66-518219023783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  <a:ln>
            <a:noFill/>
          </a:ln>
        </p:spPr>
      </p:pic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投影片編號版面配置區 5"/>
          <p:cNvSpPr txBox="1">
            <a:spLocks/>
          </p:cNvSpPr>
          <p:nvPr userDrawn="1"/>
        </p:nvSpPr>
        <p:spPr>
          <a:xfrm>
            <a:off x="11557000" y="6521463"/>
            <a:ext cx="524933" cy="3079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L="0" algn="r" defTabSz="914400" rtl="0" eaLnBrk="1" latinLnBrk="0" hangingPunct="1">
              <a:defRPr sz="1200" b="0" kern="1200">
                <a:solidFill>
                  <a:schemeClr val="tx1"/>
                </a:solidFill>
                <a:latin typeface="+mn-lt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F547E02-558F-4C7E-8A10-E45C5FB67861}" type="slidenum">
              <a:rPr kumimoji="1" lang="zh-TW" altLang="en-US" sz="1100" smtClean="0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zh-TW" altLang="en-US" sz="1100" dirty="0">
              <a:solidFill>
                <a:prstClr val="black"/>
              </a:solidFill>
              <a:latin typeface="Times New Roman" panose="02020603050405020304" pitchFamily="18" charset="0"/>
              <a:ea typeface="微軟正黑體" panose="020B0604030504040204" pitchFamily="34" charset="-120"/>
            </a:endParaRPr>
          </a:p>
        </p:txBody>
      </p:sp>
      <p:sp>
        <p:nvSpPr>
          <p:cNvPr id="9" name="矩形 8"/>
          <p:cNvSpPr/>
          <p:nvPr userDrawn="1"/>
        </p:nvSpPr>
        <p:spPr>
          <a:xfrm>
            <a:off x="5604699" y="6613994"/>
            <a:ext cx="105670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sz="800" dirty="0">
                <a:solidFill>
                  <a:prstClr val="white">
                    <a:lumMod val="50000"/>
                  </a:prstClr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Copyright 2019 ITRI</a:t>
            </a:r>
            <a:endParaRPr lang="zh-TW" altLang="en-US" sz="800" dirty="0">
              <a:solidFill>
                <a:prstClr val="white">
                  <a:lumMod val="50000"/>
                </a:prstClr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pic>
        <p:nvPicPr>
          <p:cNvPr id="15" name="Picture 28" descr="itri_CEL_A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495" y="6475326"/>
            <a:ext cx="1445041" cy="32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圖片 15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8483" y="6494462"/>
            <a:ext cx="838517" cy="296570"/>
          </a:xfrm>
          <a:prstGeom prst="rect">
            <a:avLst/>
          </a:prstGeom>
        </p:spPr>
      </p:pic>
      <p:pic>
        <p:nvPicPr>
          <p:cNvPr id="17" name="圖片 16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0324" y="190620"/>
            <a:ext cx="2108550" cy="442829"/>
          </a:xfrm>
          <a:prstGeom prst="rect">
            <a:avLst/>
          </a:prstGeom>
        </p:spPr>
      </p:pic>
      <p:sp>
        <p:nvSpPr>
          <p:cNvPr id="18" name="文字方塊 17"/>
          <p:cNvSpPr txBox="1"/>
          <p:nvPr userDrawn="1"/>
        </p:nvSpPr>
        <p:spPr>
          <a:xfrm>
            <a:off x="163431" y="233082"/>
            <a:ext cx="1308263" cy="65442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endParaRPr lang="zh-TW" altLang="en-US" dirty="0">
              <a:solidFill>
                <a:prstClr val="black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grpSp>
        <p:nvGrpSpPr>
          <p:cNvPr id="24" name="Group 22"/>
          <p:cNvGrpSpPr>
            <a:grpSpLocks/>
          </p:cNvGrpSpPr>
          <p:nvPr userDrawn="1"/>
        </p:nvGrpSpPr>
        <p:grpSpPr bwMode="auto">
          <a:xfrm>
            <a:off x="163431" y="198515"/>
            <a:ext cx="1452563" cy="427037"/>
            <a:chOff x="68" y="77"/>
            <a:chExt cx="915" cy="269"/>
          </a:xfrm>
        </p:grpSpPr>
        <p:sp>
          <p:nvSpPr>
            <p:cNvPr id="25" name="Freeform 9"/>
            <p:cNvSpPr>
              <a:spLocks/>
            </p:cNvSpPr>
            <p:nvPr userDrawn="1"/>
          </p:nvSpPr>
          <p:spPr bwMode="auto">
            <a:xfrm>
              <a:off x="806" y="151"/>
              <a:ext cx="177" cy="146"/>
            </a:xfrm>
            <a:custGeom>
              <a:avLst/>
              <a:gdLst>
                <a:gd name="T0" fmla="*/ 0 w 398"/>
                <a:gd name="T1" fmla="*/ 0 h 342"/>
                <a:gd name="T2" fmla="*/ 0 w 398"/>
                <a:gd name="T3" fmla="*/ 0 h 342"/>
                <a:gd name="T4" fmla="*/ 0 w 398"/>
                <a:gd name="T5" fmla="*/ 0 h 342"/>
                <a:gd name="T6" fmla="*/ 0 w 398"/>
                <a:gd name="T7" fmla="*/ 0 h 34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98" h="342">
                  <a:moveTo>
                    <a:pt x="398" y="0"/>
                  </a:moveTo>
                  <a:lnTo>
                    <a:pt x="0" y="162"/>
                  </a:lnTo>
                  <a:lnTo>
                    <a:pt x="209" y="342"/>
                  </a:lnTo>
                  <a:lnTo>
                    <a:pt x="398" y="0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zh-TW" altLang="en-US" b="1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sp>
          <p:nvSpPr>
            <p:cNvPr id="26" name="Freeform 10"/>
            <p:cNvSpPr>
              <a:spLocks/>
            </p:cNvSpPr>
            <p:nvPr userDrawn="1"/>
          </p:nvSpPr>
          <p:spPr bwMode="auto">
            <a:xfrm>
              <a:off x="583" y="77"/>
              <a:ext cx="368" cy="269"/>
            </a:xfrm>
            <a:custGeom>
              <a:avLst/>
              <a:gdLst>
                <a:gd name="T0" fmla="*/ 0 w 823"/>
                <a:gd name="T1" fmla="*/ 0 h 628"/>
                <a:gd name="T2" fmla="*/ 0 w 823"/>
                <a:gd name="T3" fmla="*/ 0 h 628"/>
                <a:gd name="T4" fmla="*/ 0 w 823"/>
                <a:gd name="T5" fmla="*/ 0 h 628"/>
                <a:gd name="T6" fmla="*/ 0 w 823"/>
                <a:gd name="T7" fmla="*/ 0 h 628"/>
                <a:gd name="T8" fmla="*/ 0 w 823"/>
                <a:gd name="T9" fmla="*/ 0 h 628"/>
                <a:gd name="T10" fmla="*/ 0 w 823"/>
                <a:gd name="T11" fmla="*/ 0 h 628"/>
                <a:gd name="T12" fmla="*/ 0 w 823"/>
                <a:gd name="T13" fmla="*/ 0 h 628"/>
                <a:gd name="T14" fmla="*/ 0 w 823"/>
                <a:gd name="T15" fmla="*/ 0 h 628"/>
                <a:gd name="T16" fmla="*/ 0 w 823"/>
                <a:gd name="T17" fmla="*/ 0 h 628"/>
                <a:gd name="T18" fmla="*/ 0 w 823"/>
                <a:gd name="T19" fmla="*/ 0 h 628"/>
                <a:gd name="T20" fmla="*/ 0 w 823"/>
                <a:gd name="T21" fmla="*/ 0 h 628"/>
                <a:gd name="T22" fmla="*/ 0 w 823"/>
                <a:gd name="T23" fmla="*/ 0 h 628"/>
                <a:gd name="T24" fmla="*/ 0 w 823"/>
                <a:gd name="T25" fmla="*/ 0 h 628"/>
                <a:gd name="T26" fmla="*/ 0 w 823"/>
                <a:gd name="T27" fmla="*/ 0 h 628"/>
                <a:gd name="T28" fmla="*/ 0 w 823"/>
                <a:gd name="T29" fmla="*/ 0 h 628"/>
                <a:gd name="T30" fmla="*/ 0 w 823"/>
                <a:gd name="T31" fmla="*/ 0 h 628"/>
                <a:gd name="T32" fmla="*/ 0 w 823"/>
                <a:gd name="T33" fmla="*/ 0 h 628"/>
                <a:gd name="T34" fmla="*/ 0 w 823"/>
                <a:gd name="T35" fmla="*/ 0 h 628"/>
                <a:gd name="T36" fmla="*/ 0 w 823"/>
                <a:gd name="T37" fmla="*/ 0 h 628"/>
                <a:gd name="T38" fmla="*/ 0 w 823"/>
                <a:gd name="T39" fmla="*/ 0 h 628"/>
                <a:gd name="T40" fmla="*/ 0 w 823"/>
                <a:gd name="T41" fmla="*/ 0 h 628"/>
                <a:gd name="T42" fmla="*/ 0 w 823"/>
                <a:gd name="T43" fmla="*/ 0 h 628"/>
                <a:gd name="T44" fmla="*/ 0 w 823"/>
                <a:gd name="T45" fmla="*/ 0 h 628"/>
                <a:gd name="T46" fmla="*/ 0 w 823"/>
                <a:gd name="T47" fmla="*/ 0 h 628"/>
                <a:gd name="T48" fmla="*/ 0 w 823"/>
                <a:gd name="T49" fmla="*/ 0 h 628"/>
                <a:gd name="T50" fmla="*/ 0 w 823"/>
                <a:gd name="T51" fmla="*/ 0 h 628"/>
                <a:gd name="T52" fmla="*/ 0 w 823"/>
                <a:gd name="T53" fmla="*/ 0 h 628"/>
                <a:gd name="T54" fmla="*/ 0 w 823"/>
                <a:gd name="T55" fmla="*/ 0 h 628"/>
                <a:gd name="T56" fmla="*/ 0 w 823"/>
                <a:gd name="T57" fmla="*/ 0 h 628"/>
                <a:gd name="T58" fmla="*/ 0 w 823"/>
                <a:gd name="T59" fmla="*/ 0 h 628"/>
                <a:gd name="T60" fmla="*/ 0 w 823"/>
                <a:gd name="T61" fmla="*/ 0 h 628"/>
                <a:gd name="T62" fmla="*/ 0 w 823"/>
                <a:gd name="T63" fmla="*/ 0 h 628"/>
                <a:gd name="T64" fmla="*/ 0 w 823"/>
                <a:gd name="T65" fmla="*/ 0 h 628"/>
                <a:gd name="T66" fmla="*/ 0 w 823"/>
                <a:gd name="T67" fmla="*/ 0 h 628"/>
                <a:gd name="T68" fmla="*/ 0 w 823"/>
                <a:gd name="T69" fmla="*/ 0 h 628"/>
                <a:gd name="T70" fmla="*/ 0 w 823"/>
                <a:gd name="T71" fmla="*/ 0 h 628"/>
                <a:gd name="T72" fmla="*/ 0 w 823"/>
                <a:gd name="T73" fmla="*/ 0 h 628"/>
                <a:gd name="T74" fmla="*/ 0 w 823"/>
                <a:gd name="T75" fmla="*/ 0 h 628"/>
                <a:gd name="T76" fmla="*/ 0 w 823"/>
                <a:gd name="T77" fmla="*/ 0 h 628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823" h="628">
                  <a:moveTo>
                    <a:pt x="512" y="531"/>
                  </a:moveTo>
                  <a:lnTo>
                    <a:pt x="462" y="531"/>
                  </a:lnTo>
                  <a:lnTo>
                    <a:pt x="442" y="524"/>
                  </a:lnTo>
                  <a:lnTo>
                    <a:pt x="420" y="519"/>
                  </a:lnTo>
                  <a:lnTo>
                    <a:pt x="401" y="509"/>
                  </a:lnTo>
                  <a:lnTo>
                    <a:pt x="384" y="499"/>
                  </a:lnTo>
                  <a:lnTo>
                    <a:pt x="367" y="487"/>
                  </a:lnTo>
                  <a:lnTo>
                    <a:pt x="351" y="474"/>
                  </a:lnTo>
                  <a:lnTo>
                    <a:pt x="338" y="458"/>
                  </a:lnTo>
                  <a:lnTo>
                    <a:pt x="326" y="443"/>
                  </a:lnTo>
                  <a:lnTo>
                    <a:pt x="317" y="426"/>
                  </a:lnTo>
                  <a:lnTo>
                    <a:pt x="311" y="407"/>
                  </a:lnTo>
                  <a:lnTo>
                    <a:pt x="306" y="388"/>
                  </a:lnTo>
                  <a:lnTo>
                    <a:pt x="302" y="370"/>
                  </a:lnTo>
                  <a:lnTo>
                    <a:pt x="302" y="347"/>
                  </a:lnTo>
                  <a:lnTo>
                    <a:pt x="306" y="328"/>
                  </a:lnTo>
                  <a:lnTo>
                    <a:pt x="311" y="306"/>
                  </a:lnTo>
                  <a:lnTo>
                    <a:pt x="319" y="287"/>
                  </a:lnTo>
                  <a:lnTo>
                    <a:pt x="328" y="265"/>
                  </a:lnTo>
                  <a:lnTo>
                    <a:pt x="342" y="245"/>
                  </a:lnTo>
                  <a:lnTo>
                    <a:pt x="359" y="222"/>
                  </a:lnTo>
                  <a:lnTo>
                    <a:pt x="380" y="204"/>
                  </a:lnTo>
                  <a:lnTo>
                    <a:pt x="402" y="185"/>
                  </a:lnTo>
                  <a:lnTo>
                    <a:pt x="430" y="169"/>
                  </a:lnTo>
                  <a:lnTo>
                    <a:pt x="460" y="151"/>
                  </a:lnTo>
                  <a:lnTo>
                    <a:pt x="495" y="139"/>
                  </a:lnTo>
                  <a:lnTo>
                    <a:pt x="531" y="121"/>
                  </a:lnTo>
                  <a:lnTo>
                    <a:pt x="574" y="108"/>
                  </a:lnTo>
                  <a:lnTo>
                    <a:pt x="620" y="98"/>
                  </a:lnTo>
                  <a:lnTo>
                    <a:pt x="670" y="90"/>
                  </a:lnTo>
                  <a:lnTo>
                    <a:pt x="723" y="83"/>
                  </a:lnTo>
                  <a:lnTo>
                    <a:pt x="781" y="77"/>
                  </a:lnTo>
                  <a:lnTo>
                    <a:pt x="786" y="73"/>
                  </a:lnTo>
                  <a:lnTo>
                    <a:pt x="823" y="0"/>
                  </a:lnTo>
                  <a:lnTo>
                    <a:pt x="361" y="0"/>
                  </a:lnTo>
                  <a:lnTo>
                    <a:pt x="0" y="628"/>
                  </a:lnTo>
                  <a:lnTo>
                    <a:pt x="457" y="628"/>
                  </a:lnTo>
                  <a:lnTo>
                    <a:pt x="518" y="527"/>
                  </a:lnTo>
                  <a:lnTo>
                    <a:pt x="512" y="531"/>
                  </a:lnTo>
                  <a:close/>
                </a:path>
              </a:pathLst>
            </a:custGeom>
            <a:solidFill>
              <a:srgbClr val="000080"/>
            </a:solidFill>
            <a:ln w="0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zh-TW" altLang="en-US" b="1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sp>
          <p:nvSpPr>
            <p:cNvPr id="27" name="Freeform 11"/>
            <p:cNvSpPr>
              <a:spLocks/>
            </p:cNvSpPr>
            <p:nvPr userDrawn="1"/>
          </p:nvSpPr>
          <p:spPr bwMode="auto">
            <a:xfrm>
              <a:off x="68" y="77"/>
              <a:ext cx="648" cy="269"/>
            </a:xfrm>
            <a:custGeom>
              <a:avLst/>
              <a:gdLst>
                <a:gd name="T0" fmla="*/ 0 w 1445"/>
                <a:gd name="T1" fmla="*/ 0 h 627"/>
                <a:gd name="T2" fmla="*/ 0 w 1445"/>
                <a:gd name="T3" fmla="*/ 0 h 627"/>
                <a:gd name="T4" fmla="*/ 0 w 1445"/>
                <a:gd name="T5" fmla="*/ 0 h 627"/>
                <a:gd name="T6" fmla="*/ 0 w 1445"/>
                <a:gd name="T7" fmla="*/ 0 h 627"/>
                <a:gd name="T8" fmla="*/ 0 w 1445"/>
                <a:gd name="T9" fmla="*/ 0 h 6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45" h="627">
                  <a:moveTo>
                    <a:pt x="1084" y="627"/>
                  </a:moveTo>
                  <a:lnTo>
                    <a:pt x="1445" y="0"/>
                  </a:lnTo>
                  <a:lnTo>
                    <a:pt x="0" y="0"/>
                  </a:lnTo>
                  <a:lnTo>
                    <a:pt x="0" y="627"/>
                  </a:lnTo>
                  <a:lnTo>
                    <a:pt x="1084" y="627"/>
                  </a:lnTo>
                  <a:close/>
                </a:path>
              </a:pathLst>
            </a:custGeom>
            <a:solidFill>
              <a:srgbClr val="000080"/>
            </a:solidFill>
            <a:ln w="0">
              <a:solidFill>
                <a:srgbClr val="00008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zh-TW" altLang="en-US" b="1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sp>
          <p:nvSpPr>
            <p:cNvPr id="28" name="Rectangle 12"/>
            <p:cNvSpPr>
              <a:spLocks noChangeArrowheads="1"/>
            </p:cNvSpPr>
            <p:nvPr userDrawn="1"/>
          </p:nvSpPr>
          <p:spPr bwMode="auto">
            <a:xfrm>
              <a:off x="92" y="130"/>
              <a:ext cx="460" cy="184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>
              <a:spAutoFit/>
            </a:bodyPr>
            <a:lstStyle>
              <a:lvl1pPr defTabSz="804863" eaLnBrk="0" hangingPunct="0">
                <a:defRPr kumimoji="1" b="1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 defTabSz="804863" eaLnBrk="0" hangingPunct="0">
                <a:defRPr kumimoji="1" b="1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 defTabSz="804863" eaLnBrk="0" hangingPunct="0">
                <a:defRPr kumimoji="1" b="1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 defTabSz="804863" eaLnBrk="0" hangingPunct="0">
                <a:defRPr kumimoji="1" b="1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 defTabSz="804863" eaLnBrk="0" hangingPunct="0">
                <a:defRPr kumimoji="1" b="1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defTabSz="804863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defTabSz="804863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defTabSz="804863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defTabSz="804863" eaLnBrk="0" fontAlgn="base" hangingPunct="0">
                <a:spcBef>
                  <a:spcPct val="0"/>
                </a:spcBef>
                <a:spcAft>
                  <a:spcPct val="0"/>
                </a:spcAft>
                <a:defRPr kumimoji="1" b="1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TW" altLang="en-US" sz="1900" dirty="0">
                  <a:solidFill>
                    <a:srgbClr val="FFFFFF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Times New Roman" panose="02020603050405020304" pitchFamily="18" charset="0"/>
                </a:rPr>
                <a:t>經濟部</a:t>
              </a:r>
              <a:endParaRPr lang="zh-TW" altLang="en-US" sz="21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20815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imes New Roman" panose="02020603050405020304" pitchFamily="18" charset="0"/>
          <a:ea typeface="微軟正黑體" panose="020B0604030504040204" pitchFamily="34" charset="-120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微軟正黑體" panose="020B0604030504040204" pitchFamily="34" charset="-120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微軟正黑體" panose="020B0604030504040204" pitchFamily="34" charset="-120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微軟正黑體" panose="020B0604030504040204" pitchFamily="34" charset="-120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微軟正黑體" panose="020B0604030504040204" pitchFamily="34" charset="-120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微軟正黑體" panose="020B0604030504040204" pitchFamily="34" charset="-120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lucychu@itri.org.tw" TargetMode="External"/><Relationship Id="rId2" Type="http://schemas.openxmlformats.org/officeDocument/2006/relationships/hyperlink" Target="mailto:kao.grace@itri.org.tw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accplus-subsidy.co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501920" y="210640"/>
            <a:ext cx="11064949" cy="1826808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tabLst>
                <a:tab pos="457200" algn="l"/>
                <a:tab pos="914400" algn="l"/>
                <a:tab pos="1828800" algn="l"/>
                <a:tab pos="2743200" algn="l"/>
                <a:tab pos="5108575" algn="l"/>
              </a:tabLst>
            </a:pPr>
            <a:r>
              <a:rPr lang="zh-TW" altLang="zh-TW" sz="4400" kern="100" dirty="0">
                <a:latin typeface="微軟正黑體" panose="020B0604030504040204" pitchFamily="34" charset="-120"/>
                <a:cs typeface="Calibri" panose="020F0502020204030204" pitchFamily="34" charset="0"/>
              </a:rPr>
              <a:t>經濟部</a:t>
            </a:r>
            <a:r>
              <a:rPr lang="zh-TW" altLang="en-US" sz="4400" kern="100" dirty="0">
                <a:latin typeface="微軟正黑體" panose="020B0604030504040204" pitchFamily="34" charset="-120"/>
                <a:cs typeface="Calibri" panose="020F0502020204030204" pitchFamily="34" charset="0"/>
              </a:rPr>
              <a:t>中小企業處</a:t>
            </a:r>
            <a:br>
              <a:rPr lang="en-US" altLang="zh-TW" sz="4400" kern="100" dirty="0">
                <a:latin typeface="微軟正黑體" panose="020B0604030504040204" pitchFamily="34" charset="-120"/>
                <a:cs typeface="Calibri" panose="020F0502020204030204" pitchFamily="34" charset="0"/>
              </a:rPr>
            </a:br>
            <a:br>
              <a:rPr lang="en-US" altLang="zh-TW" sz="2400" kern="100" dirty="0">
                <a:latin typeface="微軟正黑體" panose="020B0604030504040204" pitchFamily="34" charset="-120"/>
              </a:rPr>
            </a:br>
            <a:r>
              <a:rPr lang="en-US" altLang="zh-TW" dirty="0">
                <a:latin typeface="微軟正黑體" panose="020B0604030504040204" pitchFamily="34" charset="-120"/>
                <a:cs typeface="Arial" panose="020B0604020202020204" pitchFamily="34" charset="0"/>
              </a:rPr>
              <a:t>112</a:t>
            </a:r>
            <a:r>
              <a:rPr lang="zh-TW" altLang="en-US" dirty="0">
                <a:latin typeface="微軟正黑體" panose="020B0604030504040204" pitchFamily="34" charset="-120"/>
                <a:cs typeface="Arial" panose="020B0604020202020204" pitchFamily="34" charset="0"/>
              </a:rPr>
              <a:t>年度「次世代產業新創淬鍊計畫」</a:t>
            </a:r>
            <a:r>
              <a:rPr lang="en-US" altLang="zh-TW" dirty="0">
                <a:latin typeface="微軟正黑體" panose="020B0604030504040204" pitchFamily="34" charset="-120"/>
                <a:cs typeface="Arial" panose="020B0604020202020204" pitchFamily="34" charset="0"/>
              </a:rPr>
              <a:t>-</a:t>
            </a:r>
            <a:r>
              <a:rPr lang="zh-TW" altLang="en-US" dirty="0">
                <a:latin typeface="微軟正黑體" panose="020B0604030504040204" pitchFamily="34" charset="-120"/>
                <a:cs typeface="Arial" panose="020B0604020202020204" pitchFamily="34" charset="0"/>
              </a:rPr>
              <a:t>新創共創獎勵</a:t>
            </a:r>
            <a:endParaRPr lang="zh-TW" altLang="en-US" sz="4000" dirty="0">
              <a:solidFill>
                <a:schemeClr val="tx2"/>
              </a:solidFill>
              <a:effectLst/>
              <a:latin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>
          <a:xfrm>
            <a:off x="2014308" y="4702094"/>
            <a:ext cx="9730017" cy="2040642"/>
          </a:xfrm>
        </p:spPr>
        <p:txBody>
          <a:bodyPr/>
          <a:lstStyle/>
          <a:p>
            <a:pPr algn="l">
              <a:spcBef>
                <a:spcPts val="300"/>
              </a:spcBef>
              <a:spcAft>
                <a:spcPts val="300"/>
              </a:spcAft>
            </a:pPr>
            <a:r>
              <a:rPr lang="zh-TW" altLang="en-US" sz="2800" dirty="0">
                <a:effectLst/>
                <a:latin typeface="微軟正黑體" panose="020B0604030504040204" pitchFamily="34" charset="-120"/>
                <a:cs typeface="Arial" panose="020B0604020202020204" pitchFamily="34" charset="0"/>
              </a:rPr>
              <a:t>申請單位：</a:t>
            </a:r>
            <a:r>
              <a:rPr lang="en-US" altLang="zh-TW" sz="2800" dirty="0">
                <a:solidFill>
                  <a:schemeClr val="tx2"/>
                </a:solidFill>
                <a:latin typeface="微軟正黑體" panose="020B0604030504040204" pitchFamily="34" charset="-120"/>
                <a:cs typeface="Arial" panose="020B0604020202020204" pitchFamily="34" charset="0"/>
                <a:sym typeface="Wingdings" panose="05000000000000000000" pitchFamily="2" charset="2"/>
              </a:rPr>
              <a:t>    </a:t>
            </a:r>
            <a:r>
              <a:rPr lang="zh-TW" altLang="en-US" sz="2800" dirty="0">
                <a:solidFill>
                  <a:schemeClr val="tx2"/>
                </a:solidFill>
                <a:latin typeface="微軟正黑體" panose="020B0604030504040204" pitchFamily="34" charset="-120"/>
                <a:cs typeface="Arial" panose="020B0604020202020204" pitchFamily="34" charset="0"/>
                <a:sym typeface="Wingdings" panose="05000000000000000000" pitchFamily="2" charset="2"/>
              </a:rPr>
              <a:t>公司</a:t>
            </a:r>
            <a:endParaRPr lang="en-US" altLang="zh-TW" sz="2800" dirty="0">
              <a:solidFill>
                <a:schemeClr val="tx2"/>
              </a:solidFill>
              <a:latin typeface="微軟正黑體" panose="020B0604030504040204" pitchFamily="34" charset="-12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algn="l">
              <a:spcBef>
                <a:spcPts val="300"/>
              </a:spcBef>
              <a:spcAft>
                <a:spcPts val="300"/>
              </a:spcAft>
            </a:pPr>
            <a:r>
              <a:rPr lang="zh-TW" altLang="en-US" sz="2800" dirty="0">
                <a:effectLst/>
                <a:latin typeface="微軟正黑體" panose="020B0604030504040204" pitchFamily="34" charset="-120"/>
                <a:cs typeface="Arial" panose="020B0604020202020204" pitchFamily="34" charset="0"/>
              </a:rPr>
              <a:t>計畫期間：</a:t>
            </a:r>
            <a:r>
              <a:rPr lang="en-US" altLang="zh-TW" sz="28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cs typeface="Arial" panose="020B0604020202020204" pitchFamily="34" charset="0"/>
                <a:sym typeface="Wingdings" panose="05000000000000000000" pitchFamily="2" charset="2"/>
              </a:rPr>
              <a:t>112 </a:t>
            </a:r>
            <a:r>
              <a:rPr lang="zh-TW" altLang="en-US" sz="28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cs typeface="Arial" panose="020B0604020202020204" pitchFamily="34" charset="0"/>
              </a:rPr>
              <a:t>年</a:t>
            </a:r>
            <a:r>
              <a:rPr lang="en-US" altLang="zh-TW" sz="28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cs typeface="Arial" panose="020B0604020202020204" pitchFamily="34" charset="0"/>
                <a:sym typeface="Wingdings" panose="05000000000000000000" pitchFamily="2" charset="2"/>
              </a:rPr>
              <a:t>5</a:t>
            </a:r>
            <a:r>
              <a:rPr lang="zh-TW" altLang="en-US" sz="28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cs typeface="Arial" panose="020B0604020202020204" pitchFamily="34" charset="0"/>
              </a:rPr>
              <a:t>月</a:t>
            </a:r>
            <a:r>
              <a:rPr lang="en-US" altLang="zh-TW" sz="28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cs typeface="Arial" panose="020B0604020202020204" pitchFamily="34" charset="0"/>
                <a:sym typeface="Wingdings" panose="05000000000000000000" pitchFamily="2" charset="2"/>
              </a:rPr>
              <a:t>1 </a:t>
            </a:r>
            <a:r>
              <a:rPr lang="zh-TW" altLang="en-US" sz="28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cs typeface="Arial" panose="020B0604020202020204" pitchFamily="34" charset="0"/>
              </a:rPr>
              <a:t>日至</a:t>
            </a:r>
            <a:r>
              <a:rPr lang="en-US" altLang="zh-TW" sz="28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cs typeface="Arial" panose="020B0604020202020204" pitchFamily="34" charset="0"/>
                <a:sym typeface="Wingdings" panose="05000000000000000000" pitchFamily="2" charset="2"/>
              </a:rPr>
              <a:t>113</a:t>
            </a:r>
            <a:r>
              <a:rPr lang="zh-TW" altLang="en-US" sz="28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cs typeface="Arial" panose="020B0604020202020204" pitchFamily="34" charset="0"/>
              </a:rPr>
              <a:t>年</a:t>
            </a:r>
            <a:r>
              <a:rPr lang="en-US" altLang="zh-TW" sz="28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cs typeface="Arial" panose="020B0604020202020204" pitchFamily="34" charset="0"/>
                <a:sym typeface="Wingdings" panose="05000000000000000000" pitchFamily="2" charset="2"/>
              </a:rPr>
              <a:t>4</a:t>
            </a:r>
            <a:r>
              <a:rPr lang="en-US" altLang="zh-TW" sz="2800" dirty="0">
                <a:solidFill>
                  <a:schemeClr val="tx1"/>
                </a:solidFill>
                <a:latin typeface="微軟正黑體" panose="020B0604030504040204" pitchFamily="34" charset="-12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zh-TW" altLang="en-US" sz="28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cs typeface="Arial" panose="020B0604020202020204" pitchFamily="34" charset="0"/>
              </a:rPr>
              <a:t>月</a:t>
            </a:r>
            <a:r>
              <a:rPr lang="en-US" altLang="zh-TW" sz="28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cs typeface="Arial" panose="020B0604020202020204" pitchFamily="34" charset="0"/>
                <a:sym typeface="Wingdings" panose="05000000000000000000" pitchFamily="2" charset="2"/>
              </a:rPr>
              <a:t>30</a:t>
            </a:r>
            <a:r>
              <a:rPr lang="zh-TW" altLang="en-US" sz="28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cs typeface="Arial" panose="020B0604020202020204" pitchFamily="34" charset="0"/>
              </a:rPr>
              <a:t>日（共</a:t>
            </a:r>
            <a:r>
              <a:rPr lang="en-US" altLang="zh-TW" sz="28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cs typeface="Arial" panose="020B0604020202020204" pitchFamily="34" charset="0"/>
                <a:sym typeface="Wingdings" panose="05000000000000000000" pitchFamily="2" charset="2"/>
              </a:rPr>
              <a:t>12</a:t>
            </a:r>
            <a:r>
              <a:rPr lang="zh-TW" altLang="en-US" sz="28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cs typeface="Arial" panose="020B0604020202020204" pitchFamily="34" charset="0"/>
              </a:rPr>
              <a:t>個月）</a:t>
            </a:r>
            <a:endParaRPr lang="en-US" altLang="zh-TW" sz="2800" dirty="0">
              <a:solidFill>
                <a:schemeClr val="tx1"/>
              </a:solidFill>
              <a:effectLst/>
              <a:latin typeface="微軟正黑體" panose="020B0604030504040204" pitchFamily="34" charset="-120"/>
              <a:cs typeface="Arial" panose="020B0604020202020204" pitchFamily="34" charset="0"/>
            </a:endParaRPr>
          </a:p>
          <a:p>
            <a:pPr algn="l">
              <a:spcBef>
                <a:spcPts val="300"/>
              </a:spcBef>
              <a:spcAft>
                <a:spcPts val="300"/>
              </a:spcAft>
            </a:pPr>
            <a:r>
              <a:rPr lang="zh-TW" altLang="en-US" sz="2800" dirty="0">
                <a:effectLst/>
                <a:latin typeface="微軟正黑體" panose="020B0604030504040204" pitchFamily="34" charset="-120"/>
                <a:cs typeface="Arial" panose="020B0604020202020204" pitchFamily="34" charset="0"/>
              </a:rPr>
              <a:t>報  告  人：</a:t>
            </a:r>
            <a:r>
              <a:rPr lang="en-US" altLang="zh-TW" sz="2800" dirty="0">
                <a:solidFill>
                  <a:schemeClr val="tx2"/>
                </a:solidFill>
                <a:latin typeface="微軟正黑體" panose="020B0604030504040204" pitchFamily="34" charset="-120"/>
                <a:cs typeface="Arial" panose="020B0604020202020204" pitchFamily="34" charset="0"/>
                <a:sym typeface="Wingdings" panose="05000000000000000000" pitchFamily="2" charset="2"/>
              </a:rPr>
              <a:t>    </a:t>
            </a:r>
            <a:endParaRPr lang="en-US" altLang="zh-TW" sz="2800" dirty="0">
              <a:effectLst/>
              <a:latin typeface="微軟正黑體" panose="020B0604030504040204" pitchFamily="34" charset="-120"/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altLang="zh-TW" dirty="0">
                <a:solidFill>
                  <a:schemeClr val="tx2"/>
                </a:solidFill>
                <a:latin typeface="微軟正黑體" panose="020B0604030504040204" pitchFamily="34" charset="-120"/>
                <a:cs typeface="Arial" panose="020B0604020202020204" pitchFamily="34" charset="0"/>
                <a:sym typeface="Wingdings" panose="05000000000000000000" pitchFamily="2" charset="2"/>
              </a:rPr>
              <a:t>112</a:t>
            </a:r>
            <a:r>
              <a:rPr lang="zh-TW" altLang="en-US" dirty="0">
                <a:effectLst/>
                <a:latin typeface="微軟正黑體" panose="020B0604030504040204" pitchFamily="34" charset="-120"/>
                <a:cs typeface="Arial" panose="020B0604020202020204" pitchFamily="34" charset="0"/>
              </a:rPr>
              <a:t>年</a:t>
            </a:r>
            <a:r>
              <a:rPr lang="en-US" altLang="zh-TW" dirty="0">
                <a:solidFill>
                  <a:schemeClr val="tx2"/>
                </a:solidFill>
                <a:latin typeface="微軟正黑體" panose="020B0604030504040204" pitchFamily="34" charset="-120"/>
                <a:cs typeface="Arial" panose="020B0604020202020204" pitchFamily="34" charset="0"/>
                <a:sym typeface="Wingdings" panose="05000000000000000000" pitchFamily="2" charset="2"/>
              </a:rPr>
              <a:t> </a:t>
            </a:r>
            <a:r>
              <a:rPr lang="zh-TW" altLang="en-US" dirty="0">
                <a:effectLst/>
                <a:latin typeface="微軟正黑體" panose="020B0604030504040204" pitchFamily="34" charset="-120"/>
                <a:cs typeface="Arial" panose="020B0604020202020204" pitchFamily="34" charset="0"/>
              </a:rPr>
              <a:t>月</a:t>
            </a:r>
            <a:r>
              <a:rPr lang="en-US" altLang="zh-TW" dirty="0">
                <a:solidFill>
                  <a:schemeClr val="tx2"/>
                </a:solidFill>
                <a:latin typeface="微軟正黑體" panose="020B0604030504040204" pitchFamily="34" charset="-120"/>
                <a:cs typeface="Arial" panose="020B0604020202020204" pitchFamily="34" charset="0"/>
                <a:sym typeface="Wingdings" panose="05000000000000000000" pitchFamily="2" charset="2"/>
              </a:rPr>
              <a:t> </a:t>
            </a:r>
            <a:r>
              <a:rPr lang="zh-TW" altLang="en-US" dirty="0">
                <a:effectLst/>
                <a:latin typeface="微軟正黑體" panose="020B0604030504040204" pitchFamily="34" charset="-120"/>
                <a:cs typeface="Arial" panose="020B0604020202020204" pitchFamily="34" charset="0"/>
              </a:rPr>
              <a:t>日</a:t>
            </a:r>
            <a:endParaRPr lang="en-US" altLang="zh-TW" dirty="0">
              <a:effectLst/>
              <a:latin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1027670" y="2767133"/>
            <a:ext cx="9696450" cy="590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20000"/>
              </a:spcBef>
            </a:pPr>
            <a:r>
              <a:rPr lang="zh-TW" altLang="en-US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「</a:t>
            </a:r>
            <a:r>
              <a:rPr lang="zh-TW" altLang="zh-TW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○○○○○○</a:t>
            </a:r>
            <a:r>
              <a:rPr lang="zh-TW" altLang="en-US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」</a:t>
            </a:r>
            <a:r>
              <a:rPr lang="zh-TW" altLang="zh-TW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計</a:t>
            </a:r>
            <a:r>
              <a:rPr lang="zh-TW" altLang="en-US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畫</a:t>
            </a:r>
            <a:endParaRPr kumimoji="0" lang="en-US" altLang="zh-TW" sz="3600" b="1" dirty="0">
              <a:solidFill>
                <a:srgbClr val="000000"/>
              </a:solidFill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7" name="副標題 4"/>
          <p:cNvSpPr txBox="1">
            <a:spLocks/>
          </p:cNvSpPr>
          <p:nvPr/>
        </p:nvSpPr>
        <p:spPr bwMode="auto">
          <a:xfrm>
            <a:off x="2014309" y="3654675"/>
            <a:ext cx="4957992" cy="9213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B34B1"/>
              </a:buClr>
              <a:buSzPct val="80000"/>
              <a:buFont typeface="Wingdings" pitchFamily="2" charset="2"/>
              <a:buNone/>
              <a:defRPr kumimoji="1" sz="2400" b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6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algn="l">
              <a:spcBef>
                <a:spcPts val="300"/>
              </a:spcBef>
              <a:spcAft>
                <a:spcPts val="300"/>
              </a:spcAft>
            </a:pPr>
            <a:r>
              <a:rPr lang="zh-TW" altLang="en-US" sz="2800" kern="0" dirty="0">
                <a:effectLst/>
                <a:latin typeface="微軟正黑體" panose="020B0604030504040204" pitchFamily="34" charset="-120"/>
                <a:cs typeface="Arial" panose="020B0604020202020204" pitchFamily="34" charset="0"/>
              </a:rPr>
              <a:t>主辦單位：經濟部中小企業處</a:t>
            </a:r>
            <a:endParaRPr lang="en-US" altLang="zh-TW" sz="2800" kern="0" dirty="0">
              <a:effectLst/>
              <a:latin typeface="微軟正黑體" panose="020B0604030504040204" pitchFamily="34" charset="-12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algn="l">
              <a:spcBef>
                <a:spcPts val="300"/>
              </a:spcBef>
              <a:spcAft>
                <a:spcPts val="300"/>
              </a:spcAft>
            </a:pPr>
            <a:r>
              <a:rPr lang="zh-TW" altLang="en-US" sz="2800" kern="0" dirty="0">
                <a:effectLst/>
                <a:latin typeface="微軟正黑體" panose="020B0604030504040204" pitchFamily="34" charset="-120"/>
                <a:cs typeface="Arial" panose="020B0604020202020204" pitchFamily="34" charset="0"/>
              </a:rPr>
              <a:t>執行單位：工業技術研究院</a:t>
            </a:r>
            <a:endParaRPr lang="en-US" altLang="zh-TW" sz="2800" kern="0" dirty="0">
              <a:effectLst/>
              <a:latin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8" name="副標題 4"/>
          <p:cNvSpPr txBox="1">
            <a:spLocks/>
          </p:cNvSpPr>
          <p:nvPr/>
        </p:nvSpPr>
        <p:spPr bwMode="auto">
          <a:xfrm>
            <a:off x="3813732" y="1995752"/>
            <a:ext cx="4998288" cy="64325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B34B1"/>
              </a:buClr>
              <a:buSzPct val="80000"/>
              <a:buFont typeface="Wingdings" pitchFamily="2" charset="2"/>
              <a:buNone/>
              <a:defRPr kumimoji="1" sz="2400" b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6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algn="l" fontAlgn="ctr"/>
            <a:r>
              <a:rPr lang="zh-TW" altLang="zh-TW" sz="2000" dirty="0">
                <a:solidFill>
                  <a:schemeClr val="tx2"/>
                </a:solidFill>
                <a:latin typeface="微軟正黑體" panose="020B0604030504040204" pitchFamily="34" charset="-120"/>
                <a:cs typeface="Arial" panose="020B0604020202020204" pitchFamily="34" charset="0"/>
              </a:rPr>
              <a:t>計畫類別</a:t>
            </a:r>
            <a:r>
              <a:rPr lang="zh-TW" altLang="en-US" sz="2000" dirty="0">
                <a:solidFill>
                  <a:schemeClr val="tx2"/>
                </a:solidFill>
                <a:latin typeface="微軟正黑體" panose="020B0604030504040204" pitchFamily="34" charset="-120"/>
                <a:cs typeface="Arial" panose="020B0604020202020204" pitchFamily="34" charset="0"/>
              </a:rPr>
              <a:t>：</a:t>
            </a:r>
            <a:r>
              <a:rPr lang="zh-TW" altLang="zh-TW" sz="2000" dirty="0">
                <a:solidFill>
                  <a:schemeClr val="tx2"/>
                </a:solidFill>
                <a:latin typeface="+mj-ea"/>
                <a:ea typeface="+mj-ea"/>
                <a:cs typeface="Arial" panose="020B0604020202020204" pitchFamily="34" charset="0"/>
              </a:rPr>
              <a:t>□</a:t>
            </a:r>
            <a:r>
              <a:rPr lang="zh-TW" altLang="zh-TW" sz="2000" dirty="0">
                <a:solidFill>
                  <a:schemeClr val="tx2"/>
                </a:solidFill>
                <a:latin typeface="微軟正黑體" panose="020B0604030504040204" pitchFamily="34" charset="-120"/>
                <a:cs typeface="Arial" panose="020B0604020202020204" pitchFamily="34" charset="0"/>
              </a:rPr>
              <a:t> </a:t>
            </a:r>
            <a:r>
              <a:rPr lang="zh-TW" altLang="en-US" sz="2000" dirty="0">
                <a:solidFill>
                  <a:schemeClr val="tx2"/>
                </a:solidFill>
                <a:latin typeface="微軟正黑體" panose="020B0604030504040204" pitchFamily="34" charset="-120"/>
                <a:cs typeface="Arial" panose="020B0604020202020204" pitchFamily="34" charset="0"/>
              </a:rPr>
              <a:t>智慧</a:t>
            </a:r>
            <a:r>
              <a:rPr lang="zh-TW" altLang="zh-TW" sz="2000" dirty="0">
                <a:solidFill>
                  <a:schemeClr val="tx2"/>
                </a:solidFill>
                <a:latin typeface="微軟正黑體" panose="020B0604030504040204" pitchFamily="34" charset="-120"/>
                <a:cs typeface="Arial" panose="020B0604020202020204" pitchFamily="34" charset="0"/>
              </a:rPr>
              <a:t>物聯；</a:t>
            </a:r>
            <a:r>
              <a:rPr lang="zh-TW" altLang="zh-TW" sz="2000" dirty="0">
                <a:solidFill>
                  <a:schemeClr val="tx2"/>
                </a:solidFill>
                <a:latin typeface="+mj-ea"/>
                <a:ea typeface="+mj-ea"/>
                <a:cs typeface="Arial" panose="020B0604020202020204" pitchFamily="34" charset="0"/>
              </a:rPr>
              <a:t>□</a:t>
            </a:r>
            <a:r>
              <a:rPr lang="zh-TW" altLang="en-US" sz="2000" dirty="0">
                <a:solidFill>
                  <a:schemeClr val="tx2"/>
                </a:solidFill>
                <a:latin typeface="微軟正黑體" panose="020B0604030504040204" pitchFamily="34" charset="-120"/>
                <a:cs typeface="Arial" panose="020B0604020202020204" pitchFamily="34" charset="0"/>
              </a:rPr>
              <a:t>智慧</a:t>
            </a:r>
            <a:r>
              <a:rPr lang="zh-TW" altLang="zh-TW" sz="2000" dirty="0">
                <a:solidFill>
                  <a:schemeClr val="tx2"/>
                </a:solidFill>
                <a:latin typeface="微軟正黑體" panose="020B0604030504040204" pitchFamily="34" charset="-120"/>
                <a:cs typeface="Arial" panose="020B0604020202020204" pitchFamily="34" charset="0"/>
              </a:rPr>
              <a:t>健</a:t>
            </a:r>
            <a:r>
              <a:rPr lang="zh-TW" altLang="en-US" sz="2000" dirty="0">
                <a:solidFill>
                  <a:schemeClr val="tx2"/>
                </a:solidFill>
                <a:latin typeface="微軟正黑體" panose="020B0604030504040204" pitchFamily="34" charset="-120"/>
                <a:cs typeface="Arial" panose="020B0604020202020204" pitchFamily="34" charset="0"/>
              </a:rPr>
              <a:t>康</a:t>
            </a:r>
            <a:r>
              <a:rPr lang="zh-TW" altLang="zh-TW" sz="2000" dirty="0">
                <a:solidFill>
                  <a:schemeClr val="tx2"/>
                </a:solidFill>
                <a:latin typeface="微軟正黑體" panose="020B0604030504040204" pitchFamily="34" charset="-120"/>
                <a:cs typeface="Arial" panose="020B0604020202020204" pitchFamily="34" charset="0"/>
              </a:rPr>
              <a:t>；</a:t>
            </a:r>
            <a:endParaRPr lang="en-US" altLang="zh-TW" sz="2000" dirty="0">
              <a:solidFill>
                <a:schemeClr val="tx2"/>
              </a:solidFill>
              <a:latin typeface="微軟正黑體" panose="020B0604030504040204" pitchFamily="34" charset="-120"/>
              <a:cs typeface="Arial" panose="020B0604020202020204" pitchFamily="34" charset="0"/>
            </a:endParaRPr>
          </a:p>
          <a:p>
            <a:pPr algn="l" fontAlgn="ctr"/>
            <a:r>
              <a:rPr lang="en-US" altLang="zh-TW" sz="2000" dirty="0">
                <a:solidFill>
                  <a:schemeClr val="tx2"/>
                </a:solidFill>
                <a:latin typeface="+mj-ea"/>
                <a:ea typeface="+mj-ea"/>
                <a:cs typeface="Arial" panose="020B0604020202020204" pitchFamily="34" charset="0"/>
              </a:rPr>
              <a:t>          </a:t>
            </a:r>
            <a:r>
              <a:rPr lang="zh-TW" altLang="zh-TW" sz="2000" dirty="0">
                <a:solidFill>
                  <a:schemeClr val="tx2"/>
                </a:solidFill>
                <a:latin typeface="+mj-ea"/>
                <a:ea typeface="+mj-ea"/>
                <a:cs typeface="Arial" panose="020B0604020202020204" pitchFamily="34" charset="0"/>
              </a:rPr>
              <a:t>□</a:t>
            </a:r>
            <a:r>
              <a:rPr lang="zh-TW" altLang="zh-TW" sz="2000" dirty="0">
                <a:solidFill>
                  <a:schemeClr val="tx2"/>
                </a:solidFill>
                <a:latin typeface="微軟正黑體" panose="020B0604030504040204" pitchFamily="34" charset="-120"/>
                <a:cs typeface="Arial" panose="020B0604020202020204" pitchFamily="34" charset="0"/>
              </a:rPr>
              <a:t> </a:t>
            </a:r>
            <a:r>
              <a:rPr lang="zh-TW" altLang="en-US" sz="2000" dirty="0">
                <a:solidFill>
                  <a:schemeClr val="tx2"/>
                </a:solidFill>
                <a:latin typeface="微軟正黑體" panose="020B0604030504040204" pitchFamily="34" charset="-120"/>
                <a:cs typeface="Arial" panose="020B0604020202020204" pitchFamily="34" charset="0"/>
              </a:rPr>
              <a:t>綠色科技</a:t>
            </a:r>
            <a:r>
              <a:rPr lang="zh-TW" altLang="zh-TW" sz="2000" dirty="0">
                <a:solidFill>
                  <a:schemeClr val="tx2"/>
                </a:solidFill>
                <a:latin typeface="微軟正黑體" panose="020B0604030504040204" pitchFamily="34" charset="-120"/>
                <a:cs typeface="Arial" panose="020B0604020202020204" pitchFamily="34" charset="0"/>
              </a:rPr>
              <a:t>；</a:t>
            </a:r>
            <a:r>
              <a:rPr lang="zh-TW" altLang="zh-TW" sz="2000" dirty="0">
                <a:solidFill>
                  <a:schemeClr val="tx2"/>
                </a:solidFill>
                <a:latin typeface="+mj-ea"/>
                <a:ea typeface="+mj-ea"/>
                <a:cs typeface="Arial" panose="020B0604020202020204" pitchFamily="34" charset="0"/>
              </a:rPr>
              <a:t>□</a:t>
            </a:r>
            <a:r>
              <a:rPr lang="zh-TW" altLang="en-US" sz="2000" dirty="0">
                <a:solidFill>
                  <a:schemeClr val="tx2"/>
                </a:solidFill>
                <a:latin typeface="微軟正黑體" panose="020B0604030504040204" pitchFamily="34" charset="-120"/>
                <a:cs typeface="Arial" panose="020B0604020202020204" pitchFamily="34" charset="0"/>
              </a:rPr>
              <a:t>太空科技</a:t>
            </a:r>
            <a:r>
              <a:rPr lang="zh-TW" altLang="zh-TW" sz="2000" dirty="0">
                <a:solidFill>
                  <a:schemeClr val="tx2"/>
                </a:solidFill>
                <a:latin typeface="微軟正黑體" panose="020B0604030504040204" pitchFamily="34" charset="-120"/>
                <a:cs typeface="Arial" panose="020B0604020202020204" pitchFamily="34" charset="0"/>
              </a:rPr>
              <a:t>；</a:t>
            </a:r>
            <a:endParaRPr lang="en-US" altLang="zh-TW" sz="2000" dirty="0">
              <a:solidFill>
                <a:schemeClr val="tx2"/>
              </a:solidFill>
              <a:latin typeface="微軟正黑體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250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DC7F1E-A514-42E6-9260-410757DE528D}" type="slidenum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7" name="標題 1"/>
          <p:cNvSpPr txBox="1">
            <a:spLocks/>
          </p:cNvSpPr>
          <p:nvPr/>
        </p:nvSpPr>
        <p:spPr bwMode="auto">
          <a:xfrm>
            <a:off x="1657350" y="137301"/>
            <a:ext cx="8343900" cy="635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400" b="1">
                <a:solidFill>
                  <a:schemeClr val="tx1"/>
                </a:solidFill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9pPr>
          </a:lstStyle>
          <a:p>
            <a:pPr>
              <a:lnSpc>
                <a:spcPct val="120000"/>
              </a:lnSpc>
            </a:pPr>
            <a:r>
              <a:rPr lang="zh-TW" altLang="en-US" sz="4000" kern="0" dirty="0"/>
              <a:t>四、計畫預期效益</a:t>
            </a:r>
          </a:p>
        </p:txBody>
      </p:sp>
      <p:sp>
        <p:nvSpPr>
          <p:cNvPr id="8" name="內容版面配置區 2"/>
          <p:cNvSpPr>
            <a:spLocks noGrp="1"/>
          </p:cNvSpPr>
          <p:nvPr>
            <p:ph idx="1"/>
          </p:nvPr>
        </p:nvSpPr>
        <p:spPr>
          <a:xfrm>
            <a:off x="741145" y="1058879"/>
            <a:ext cx="10907930" cy="5435583"/>
          </a:xfrm>
        </p:spPr>
        <p:txBody>
          <a:bodyPr/>
          <a:lstStyle/>
          <a:p>
            <a:pPr marL="447675" indent="-447675"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u"/>
            </a:pPr>
            <a:r>
              <a:rPr lang="zh-TW" altLang="en-US" sz="3200" dirty="0">
                <a:solidFill>
                  <a:srgbClr val="0066FF"/>
                </a:solidFill>
                <a:latin typeface="微軟正黑體" panose="020B0604030504040204" pitchFamily="34" charset="-120"/>
              </a:rPr>
              <a:t>計畫成果（質化與量化）</a:t>
            </a:r>
            <a:endParaRPr lang="en-US" altLang="zh-TW" sz="3200" dirty="0">
              <a:solidFill>
                <a:srgbClr val="0066FF"/>
              </a:solidFill>
              <a:latin typeface="微軟正黑體" panose="020B0604030504040204" pitchFamily="34" charset="-120"/>
            </a:endParaRPr>
          </a:p>
          <a:p>
            <a:pPr marL="895350" indent="-447675"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l"/>
            </a:pPr>
            <a:r>
              <a:rPr lang="zh-TW" altLang="en-US" sz="2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依「計畫</a:t>
            </a:r>
            <a:r>
              <a:rPr lang="zh-TW" altLang="en-US" sz="2800" dirty="0">
                <a:solidFill>
                  <a:schemeClr val="bg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r>
              <a:rPr lang="zh-TW" altLang="en-US" sz="2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產出之經濟效益，例增加產值</a:t>
            </a:r>
            <a:r>
              <a:rPr lang="zh-TW" altLang="zh-TW" sz="2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、</a:t>
            </a:r>
            <a:r>
              <a:rPr lang="zh-TW" altLang="en-US" sz="2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增加就業</a:t>
            </a:r>
            <a:r>
              <a:rPr lang="zh-TW" altLang="zh-TW" sz="2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、</a:t>
            </a:r>
            <a:r>
              <a:rPr lang="zh-TW" altLang="en-US" sz="2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促進投資</a:t>
            </a:r>
            <a:r>
              <a:rPr lang="zh-TW" altLang="zh-TW" sz="2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 、</a:t>
            </a:r>
            <a:r>
              <a:rPr lang="zh-TW" altLang="en-US" sz="2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降低成本</a:t>
            </a:r>
            <a:r>
              <a:rPr lang="zh-TW" altLang="zh-TW" sz="2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、</a:t>
            </a:r>
            <a:r>
              <a:rPr lang="zh-TW" altLang="en-US" sz="2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產出新產品或服務等</a:t>
            </a:r>
            <a:r>
              <a:rPr lang="zh-TW" altLang="en-US" sz="20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（經費投入不含補助款／自籌款） </a:t>
            </a:r>
            <a:r>
              <a:rPr lang="zh-TW" altLang="en-US" sz="2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。</a:t>
            </a:r>
            <a:endParaRPr lang="en-US" altLang="zh-TW" sz="2800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</a:endParaRPr>
          </a:p>
          <a:p>
            <a:pPr marL="895350" indent="-447675"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l"/>
            </a:pPr>
            <a:r>
              <a:rPr lang="zh-TW" altLang="en-US" sz="2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依「策略性</a:t>
            </a:r>
            <a:r>
              <a:rPr lang="zh-TW" altLang="en-US" sz="2800" dirty="0">
                <a:solidFill>
                  <a:schemeClr val="bg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r>
              <a:rPr lang="zh-TW" altLang="en-US" sz="2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產出之效益應以競爭策略及創新效益評估</a:t>
            </a:r>
            <a:r>
              <a:rPr lang="zh-TW" altLang="en-US" sz="20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，</a:t>
            </a:r>
            <a:r>
              <a:rPr lang="zh-TW" altLang="en-US" sz="2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例增加營業據點</a:t>
            </a:r>
            <a:r>
              <a:rPr lang="zh-TW" altLang="zh-TW" sz="2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、</a:t>
            </a:r>
            <a:r>
              <a:rPr lang="zh-TW" altLang="en-US" sz="2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會員人數</a:t>
            </a:r>
            <a:r>
              <a:rPr lang="zh-TW" altLang="zh-TW" sz="2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、</a:t>
            </a:r>
            <a:r>
              <a:rPr lang="zh-TW" altLang="en-US" sz="2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提升市佔率等。</a:t>
            </a:r>
            <a:endParaRPr lang="en-US" altLang="zh-TW" sz="2800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</a:endParaRPr>
          </a:p>
          <a:p>
            <a:pPr marL="447675" indent="-447675"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u"/>
            </a:pPr>
            <a:r>
              <a:rPr lang="zh-TW" altLang="en-US" sz="3200" dirty="0">
                <a:solidFill>
                  <a:srgbClr val="0066FF"/>
                </a:solidFill>
                <a:latin typeface="微軟正黑體" panose="020B0604030504040204" pitchFamily="34" charset="-120"/>
              </a:rPr>
              <a:t>結案後３年內預期效益</a:t>
            </a:r>
            <a:endParaRPr lang="en-US" altLang="zh-TW" sz="3200" dirty="0">
              <a:solidFill>
                <a:srgbClr val="0066FF"/>
              </a:solidFill>
              <a:latin typeface="微軟正黑體" panose="020B0604030504040204" pitchFamily="34" charset="-12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5408425"/>
              </p:ext>
            </p:extLst>
          </p:nvPr>
        </p:nvGraphicFramePr>
        <p:xfrm>
          <a:off x="842884" y="4221798"/>
          <a:ext cx="10722544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7130">
                  <a:extLst>
                    <a:ext uri="{9D8B030D-6E8A-4147-A177-3AD203B41FA5}">
                      <a16:colId xmlns:a16="http://schemas.microsoft.com/office/drawing/2014/main" val="37021945"/>
                    </a:ext>
                  </a:extLst>
                </a:gridCol>
                <a:gridCol w="2675370">
                  <a:extLst>
                    <a:ext uri="{9D8B030D-6E8A-4147-A177-3AD203B41FA5}">
                      <a16:colId xmlns:a16="http://schemas.microsoft.com/office/drawing/2014/main" val="2528810155"/>
                    </a:ext>
                  </a:extLst>
                </a:gridCol>
                <a:gridCol w="1965960">
                  <a:extLst>
                    <a:ext uri="{9D8B030D-6E8A-4147-A177-3AD203B41FA5}">
                      <a16:colId xmlns:a16="http://schemas.microsoft.com/office/drawing/2014/main" val="3787953459"/>
                    </a:ext>
                  </a:extLst>
                </a:gridCol>
                <a:gridCol w="5384084">
                  <a:extLst>
                    <a:ext uri="{9D8B030D-6E8A-4147-A177-3AD203B41FA5}">
                      <a16:colId xmlns:a16="http://schemas.microsoft.com/office/drawing/2014/main" val="369177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量化指標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計算基礎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驗證說明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46014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zh-TW" altLang="en-US" sz="18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增加產值（營業額）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75,000/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千元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150(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千元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*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家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71788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8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促成投資額（國內／外）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國內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50,000/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千元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增資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50,000/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千元，因本計畫所促成之額外投資金額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2659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zh-TW" altLang="en-US" sz="18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降低成本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60/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千元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減少業務溝通成本（算式或驗證）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4424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zh-TW" altLang="en-US" sz="18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增加就業人數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10/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預計聘僱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位研發或工程相關背景員工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6250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zh-TW" altLang="en-US" sz="18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募資金額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80,000/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千元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算式或驗證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7933652"/>
                  </a:ext>
                </a:extLst>
              </a:tr>
            </a:tbl>
          </a:graphicData>
        </a:graphic>
      </p:graphicFrame>
      <p:sp>
        <p:nvSpPr>
          <p:cNvPr id="9" name="橢圓形圖說文字 8"/>
          <p:cNvSpPr/>
          <p:nvPr/>
        </p:nvSpPr>
        <p:spPr bwMode="auto">
          <a:xfrm>
            <a:off x="7667625" y="3257557"/>
            <a:ext cx="1590675" cy="1038225"/>
          </a:xfrm>
          <a:prstGeom prst="wedgeEllipseCallout">
            <a:avLst>
              <a:gd name="adj1" fmla="val -93288"/>
              <a:gd name="adj2" fmla="val 57913"/>
            </a:avLst>
          </a:prstGeom>
          <a:ln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18000" tIns="10800" rIns="18000" bIns="10800" numCol="1" rtlCol="0" anchor="t" anchorCtr="0" compatLnSpc="1">
            <a:prstTxWarp prst="textNoShape">
              <a:avLst/>
            </a:prstTxWarp>
          </a:bodyPr>
          <a:lstStyle/>
          <a:p>
            <a:pPr marL="900113" marR="0" indent="-900113" algn="l" defTabSz="914400" rtl="0" eaLnBrk="1" fontAlgn="base" latinLnBrk="0" hangingPunct="1">
              <a:spcAft>
                <a:spcPct val="0"/>
              </a:spcAft>
              <a:buClr>
                <a:srgbClr val="1B34B1"/>
              </a:buClr>
              <a:buSzPct val="80000"/>
              <a:buFont typeface="Wingdings" pitchFamily="2" charset="2"/>
              <a:buNone/>
              <a:tabLst>
                <a:tab pos="1074738" algn="l"/>
              </a:tabLst>
            </a:pPr>
            <a:r>
              <a:rPr kumimoji="0" lang="zh-TW" altLang="en-US" sz="4000" b="1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範例</a:t>
            </a:r>
          </a:p>
        </p:txBody>
      </p:sp>
    </p:spTree>
    <p:extLst>
      <p:ext uri="{BB962C8B-B14F-4D97-AF65-F5344CB8AC3E}">
        <p14:creationId xmlns:p14="http://schemas.microsoft.com/office/powerpoint/2010/main" val="21942563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DC7F1E-A514-42E6-9260-410757DE528D}" type="slidenum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7" name="標題 1"/>
          <p:cNvSpPr txBox="1">
            <a:spLocks/>
          </p:cNvSpPr>
          <p:nvPr/>
        </p:nvSpPr>
        <p:spPr bwMode="auto">
          <a:xfrm>
            <a:off x="1657350" y="137301"/>
            <a:ext cx="8343900" cy="635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400" b="1">
                <a:solidFill>
                  <a:schemeClr val="tx1"/>
                </a:solidFill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9pPr>
          </a:lstStyle>
          <a:p>
            <a:pPr>
              <a:lnSpc>
                <a:spcPct val="120000"/>
              </a:lnSpc>
            </a:pPr>
            <a:r>
              <a:rPr lang="zh-TW" altLang="en-US" sz="4000" kern="0" dirty="0"/>
              <a:t>五、資源投入</a:t>
            </a:r>
            <a:r>
              <a:rPr lang="en-US" altLang="zh-TW" sz="4000" kern="0" dirty="0"/>
              <a:t>-</a:t>
            </a:r>
            <a:r>
              <a:rPr lang="zh-TW" altLang="en-US" sz="4000" kern="0" dirty="0"/>
              <a:t>經費需求</a:t>
            </a:r>
            <a:r>
              <a:rPr lang="zh-TW" altLang="en-US" sz="2400" kern="0" dirty="0">
                <a:latin typeface="微軟正黑體" panose="020B0604030504040204" pitchFamily="34" charset="-120"/>
              </a:rPr>
              <a:t>（</a:t>
            </a:r>
            <a:r>
              <a:rPr lang="en-US" altLang="zh-TW" sz="2400" kern="0" dirty="0">
                <a:latin typeface="微軟正黑體" panose="020B0604030504040204" pitchFamily="34" charset="-120"/>
              </a:rPr>
              <a:t>1/2</a:t>
            </a:r>
            <a:r>
              <a:rPr lang="zh-TW" altLang="en-US" sz="2400" kern="0" dirty="0">
                <a:latin typeface="微軟正黑體" panose="020B0604030504040204" pitchFamily="34" charset="-120"/>
              </a:rPr>
              <a:t>）</a:t>
            </a: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7684262"/>
              </p:ext>
            </p:extLst>
          </p:nvPr>
        </p:nvGraphicFramePr>
        <p:xfrm>
          <a:off x="497375" y="1002028"/>
          <a:ext cx="11199326" cy="54865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29038">
                  <a:extLst>
                    <a:ext uri="{9D8B030D-6E8A-4147-A177-3AD203B41FA5}">
                      <a16:colId xmlns:a16="http://schemas.microsoft.com/office/drawing/2014/main" val="1716216115"/>
                    </a:ext>
                  </a:extLst>
                </a:gridCol>
                <a:gridCol w="2964837">
                  <a:extLst>
                    <a:ext uri="{9D8B030D-6E8A-4147-A177-3AD203B41FA5}">
                      <a16:colId xmlns:a16="http://schemas.microsoft.com/office/drawing/2014/main" val="3502813454"/>
                    </a:ext>
                  </a:extLst>
                </a:gridCol>
                <a:gridCol w="1323900">
                  <a:extLst>
                    <a:ext uri="{9D8B030D-6E8A-4147-A177-3AD203B41FA5}">
                      <a16:colId xmlns:a16="http://schemas.microsoft.com/office/drawing/2014/main" val="195691727"/>
                    </a:ext>
                  </a:extLst>
                </a:gridCol>
                <a:gridCol w="1462125">
                  <a:extLst>
                    <a:ext uri="{9D8B030D-6E8A-4147-A177-3AD203B41FA5}">
                      <a16:colId xmlns:a16="http://schemas.microsoft.com/office/drawing/2014/main" val="3956899486"/>
                    </a:ext>
                  </a:extLst>
                </a:gridCol>
                <a:gridCol w="1462125">
                  <a:extLst>
                    <a:ext uri="{9D8B030D-6E8A-4147-A177-3AD203B41FA5}">
                      <a16:colId xmlns:a16="http://schemas.microsoft.com/office/drawing/2014/main" val="1817396814"/>
                    </a:ext>
                  </a:extLst>
                </a:gridCol>
                <a:gridCol w="1257301">
                  <a:extLst>
                    <a:ext uri="{9D8B030D-6E8A-4147-A177-3AD203B41FA5}">
                      <a16:colId xmlns:a16="http://schemas.microsoft.com/office/drawing/2014/main" val="804128200"/>
                    </a:ext>
                  </a:extLst>
                </a:gridCol>
              </a:tblGrid>
              <a:tr h="35927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8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會計科目</a:t>
                      </a:r>
                      <a:endParaRPr lang="zh-TW" altLang="en-US" sz="18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altLang="en-US" sz="18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8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獎勵金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自籌款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8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合計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各科目比例</a:t>
                      </a:r>
                      <a:r>
                        <a:rPr lang="en-US" altLang="zh-TW" sz="1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%</a:t>
                      </a:r>
                      <a:endParaRPr lang="zh-TW" altLang="en-US" sz="14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32176094"/>
                  </a:ext>
                </a:extLst>
              </a:tr>
              <a:tr h="359284">
                <a:tc rowSpan="3"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1" lang="en-US" altLang="zh-TW" sz="1800" b="1" kern="1200" dirty="0">
                          <a:solidFill>
                            <a:srgbClr val="0066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kumimoji="1" lang="zh-TW" altLang="zh-TW" sz="1800" b="1" kern="1200" dirty="0">
                          <a:solidFill>
                            <a:srgbClr val="0066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人事費</a:t>
                      </a:r>
                      <a:endParaRPr kumimoji="1" lang="zh-TW" altLang="en-US" sz="1800" b="1" kern="1200" dirty="0">
                        <a:solidFill>
                          <a:srgbClr val="0066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zh-TW" sz="1800" b="1" kern="1200" dirty="0">
                          <a:solidFill>
                            <a:srgbClr val="0066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kumimoji="1" lang="zh-TW" altLang="en-US" sz="1800" b="1" kern="1200" dirty="0">
                          <a:solidFill>
                            <a:srgbClr val="0066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計畫人員</a:t>
                      </a:r>
                      <a:endParaRPr kumimoji="1" lang="en-US" altLang="zh-TW" sz="1800" b="1" kern="1200" dirty="0">
                        <a:solidFill>
                          <a:srgbClr val="0066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zh-TW" sz="1800" u="non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800" u="non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上限</a:t>
                      </a:r>
                      <a:r>
                        <a:rPr lang="en-US" altLang="zh-TW" sz="1800" u="non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60%)</a:t>
                      </a:r>
                    </a:p>
                  </a:txBody>
                  <a:tcPr marL="99054" marR="99054" marT="45726" marB="45726" anchor="ctr"/>
                </a:tc>
                <a:extLst>
                  <a:ext uri="{0D108BD9-81ED-4DB2-BD59-A6C34878D82A}">
                    <a16:rowId xmlns:a16="http://schemas.microsoft.com/office/drawing/2014/main" val="2596627187"/>
                  </a:ext>
                </a:extLst>
              </a:tr>
              <a:tr h="359284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zh-TW" altLang="en-US" sz="1800" b="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zh-TW" sz="1800" b="1" kern="1200" dirty="0">
                          <a:solidFill>
                            <a:srgbClr val="0066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kumimoji="1" lang="zh-TW" altLang="en-US" sz="1800" b="1" kern="1200" dirty="0">
                          <a:solidFill>
                            <a:srgbClr val="0066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外籍專業人員</a:t>
                      </a:r>
                      <a:endParaRPr kumimoji="1" lang="en-US" altLang="zh-TW" sz="1800" b="1" kern="1200" dirty="0">
                        <a:solidFill>
                          <a:srgbClr val="0066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extLst>
                  <a:ext uri="{0D108BD9-81ED-4DB2-BD59-A6C34878D82A}">
                    <a16:rowId xmlns:a16="http://schemas.microsoft.com/office/drawing/2014/main" val="1039920413"/>
                  </a:ext>
                </a:extLst>
              </a:tr>
              <a:tr h="359284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zh-TW" altLang="en-US" sz="1800" b="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zh-TW" sz="1800" b="1" kern="1200" dirty="0">
                          <a:solidFill>
                            <a:srgbClr val="0066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kumimoji="1" lang="zh-TW" altLang="en-US" sz="1800" b="1" kern="1200" dirty="0">
                          <a:solidFill>
                            <a:srgbClr val="0066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顧問</a:t>
                      </a:r>
                      <a:endParaRPr kumimoji="1" lang="en-US" altLang="zh-TW" sz="1800" b="1" kern="1200" dirty="0">
                        <a:solidFill>
                          <a:srgbClr val="0066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extLst>
                  <a:ext uri="{0D108BD9-81ED-4DB2-BD59-A6C34878D82A}">
                    <a16:rowId xmlns:a16="http://schemas.microsoft.com/office/drawing/2014/main" val="619174465"/>
                  </a:ext>
                </a:extLst>
              </a:tr>
              <a:tr h="3592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1" lang="en-US" altLang="zh-TW" sz="1800" b="1" kern="1200" dirty="0">
                          <a:solidFill>
                            <a:srgbClr val="0066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kumimoji="1" lang="zh-TW" altLang="zh-TW" sz="1800" b="1" kern="1200" dirty="0">
                          <a:solidFill>
                            <a:srgbClr val="0066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差旅費</a:t>
                      </a:r>
                      <a:endParaRPr kumimoji="1" lang="zh-TW" altLang="en-US" sz="1800" b="1" kern="1200" dirty="0">
                        <a:solidFill>
                          <a:srgbClr val="0066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extLst>
                  <a:ext uri="{0D108BD9-81ED-4DB2-BD59-A6C34878D82A}">
                    <a16:rowId xmlns:a16="http://schemas.microsoft.com/office/drawing/2014/main" val="154167902"/>
                  </a:ext>
                </a:extLst>
              </a:tr>
              <a:tr h="3592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1" lang="en-US" altLang="zh-TW" sz="1800" b="1" kern="1200" dirty="0">
                          <a:solidFill>
                            <a:srgbClr val="0066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kumimoji="1" lang="zh-TW" altLang="zh-TW" sz="1800" b="1" kern="1200" dirty="0">
                          <a:solidFill>
                            <a:srgbClr val="0066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消耗性器材及原材料費</a:t>
                      </a:r>
                      <a:endParaRPr kumimoji="1" lang="zh-TW" altLang="en-US" sz="1800" b="1" kern="1200" dirty="0">
                        <a:solidFill>
                          <a:srgbClr val="0066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zh-TW" sz="1800" u="non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800" u="non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上限</a:t>
                      </a:r>
                      <a:r>
                        <a:rPr lang="en-US" altLang="zh-TW" sz="1800" u="non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15%)</a:t>
                      </a:r>
                    </a:p>
                  </a:txBody>
                  <a:tcPr marL="99054" marR="99054" marT="45726" marB="45726" anchor="ctr"/>
                </a:tc>
                <a:extLst>
                  <a:ext uri="{0D108BD9-81ED-4DB2-BD59-A6C34878D82A}">
                    <a16:rowId xmlns:a16="http://schemas.microsoft.com/office/drawing/2014/main" val="1749308246"/>
                  </a:ext>
                </a:extLst>
              </a:tr>
              <a:tr h="3592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1" lang="en-US" altLang="zh-TW" sz="1800" b="1" kern="1200" dirty="0">
                          <a:solidFill>
                            <a:srgbClr val="0066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4. </a:t>
                      </a:r>
                      <a:r>
                        <a:rPr kumimoji="1" lang="zh-TW" altLang="zh-TW" sz="1800" b="1" kern="1200" dirty="0">
                          <a:solidFill>
                            <a:srgbClr val="0066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設備使用費</a:t>
                      </a:r>
                      <a:endParaRPr kumimoji="1" lang="zh-TW" altLang="en-US" sz="1800" b="1" kern="1200" dirty="0">
                        <a:solidFill>
                          <a:srgbClr val="0066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extLst>
                  <a:ext uri="{0D108BD9-81ED-4DB2-BD59-A6C34878D82A}">
                    <a16:rowId xmlns:a16="http://schemas.microsoft.com/office/drawing/2014/main" val="755034713"/>
                  </a:ext>
                </a:extLst>
              </a:tr>
              <a:tr h="3592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1" lang="en-US" altLang="zh-TW" sz="1800" b="1" kern="1200" dirty="0">
                          <a:solidFill>
                            <a:srgbClr val="0066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5. </a:t>
                      </a:r>
                      <a:r>
                        <a:rPr kumimoji="1" lang="zh-TW" altLang="zh-TW" sz="1800" b="1" kern="1200" dirty="0">
                          <a:solidFill>
                            <a:srgbClr val="0066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設備維護費</a:t>
                      </a:r>
                      <a:endParaRPr kumimoji="1" lang="zh-TW" altLang="en-US" sz="1800" b="1" kern="1200" dirty="0">
                        <a:solidFill>
                          <a:srgbClr val="0066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extLst>
                  <a:ext uri="{0D108BD9-81ED-4DB2-BD59-A6C34878D82A}">
                    <a16:rowId xmlns:a16="http://schemas.microsoft.com/office/drawing/2014/main" val="3202347604"/>
                  </a:ext>
                </a:extLst>
              </a:tr>
              <a:tr h="359284">
                <a:tc row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1" lang="en-US" altLang="zh-TW" sz="1800" b="1" kern="1200" dirty="0">
                          <a:solidFill>
                            <a:srgbClr val="0066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6. </a:t>
                      </a:r>
                      <a:r>
                        <a:rPr kumimoji="1" lang="zh-TW" altLang="zh-TW" sz="1800" b="1" kern="1200" dirty="0">
                          <a:solidFill>
                            <a:srgbClr val="0066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委託研究或驗證費</a:t>
                      </a:r>
                      <a:endParaRPr kumimoji="1" lang="zh-TW" altLang="en-US" sz="1800" b="1" kern="1200" dirty="0">
                        <a:solidFill>
                          <a:srgbClr val="0066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zh-TW" sz="1800" b="1" kern="1200" dirty="0">
                          <a:solidFill>
                            <a:srgbClr val="0066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kumimoji="1" lang="zh-TW" altLang="en-US" sz="1800" b="1" kern="1200" dirty="0">
                          <a:solidFill>
                            <a:srgbClr val="0066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技術或智慧財產權購買費</a:t>
                      </a:r>
                      <a:endParaRPr kumimoji="1" lang="en-US" altLang="zh-TW" sz="1800" b="1" kern="1200" dirty="0">
                        <a:solidFill>
                          <a:srgbClr val="0066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zh-TW" sz="1800" u="non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800" u="non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上限</a:t>
                      </a:r>
                      <a:r>
                        <a:rPr lang="en-US" altLang="zh-TW" sz="1800" u="non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15%)</a:t>
                      </a:r>
                    </a:p>
                  </a:txBody>
                  <a:tcPr marL="99054" marR="99054" marT="45726" marB="45726" anchor="ctr"/>
                </a:tc>
                <a:extLst>
                  <a:ext uri="{0D108BD9-81ED-4DB2-BD59-A6C34878D82A}">
                    <a16:rowId xmlns:a16="http://schemas.microsoft.com/office/drawing/2014/main" val="2608304449"/>
                  </a:ext>
                </a:extLst>
              </a:tr>
              <a:tr h="359284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zh-TW" altLang="en-US" sz="1800" b="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zh-TW" sz="1800" b="1" kern="1200" dirty="0">
                          <a:solidFill>
                            <a:srgbClr val="0066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kumimoji="1" lang="zh-TW" altLang="en-US" sz="1800" b="1" kern="1200" dirty="0">
                          <a:solidFill>
                            <a:srgbClr val="0066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委託研究費</a:t>
                      </a:r>
                      <a:endParaRPr kumimoji="1" lang="en-US" altLang="zh-TW" sz="1800" b="1" kern="1200" dirty="0">
                        <a:solidFill>
                          <a:srgbClr val="0066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 rowSpan="3">
                  <a:txBody>
                    <a:bodyPr/>
                    <a:lstStyle/>
                    <a:p>
                      <a:pPr marL="447675" marR="0" lvl="0" indent="-4476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altLang="zh-TW" sz="1800" u="non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800" u="non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上限</a:t>
                      </a:r>
                      <a:r>
                        <a:rPr lang="en-US" altLang="zh-TW" sz="1800" u="non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60%)</a:t>
                      </a:r>
                    </a:p>
                  </a:txBody>
                  <a:tcPr marL="99054" marR="99054" marT="45726" marB="45726" anchor="ctr"/>
                </a:tc>
                <a:extLst>
                  <a:ext uri="{0D108BD9-81ED-4DB2-BD59-A6C34878D82A}">
                    <a16:rowId xmlns:a16="http://schemas.microsoft.com/office/drawing/2014/main" val="2836840739"/>
                  </a:ext>
                </a:extLst>
              </a:tr>
              <a:tr h="359284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zh-TW" altLang="en-US" sz="1800" b="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zh-TW" sz="1800" b="1" kern="1200" dirty="0">
                          <a:solidFill>
                            <a:srgbClr val="0066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kumimoji="1" lang="zh-TW" altLang="en-US" sz="1800" b="1" kern="1200" dirty="0">
                          <a:solidFill>
                            <a:srgbClr val="0066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委託勞務費</a:t>
                      </a:r>
                      <a:endParaRPr kumimoji="1" lang="en-US" altLang="zh-TW" sz="1800" b="1" kern="1200" dirty="0">
                        <a:solidFill>
                          <a:srgbClr val="0066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 vMerge="1">
                  <a:txBody>
                    <a:bodyPr/>
                    <a:lstStyle/>
                    <a:p>
                      <a:pPr marL="447675" marR="0" lvl="0" indent="-4476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extLst>
                  <a:ext uri="{0D108BD9-81ED-4DB2-BD59-A6C34878D82A}">
                    <a16:rowId xmlns:a16="http://schemas.microsoft.com/office/drawing/2014/main" val="2489901818"/>
                  </a:ext>
                </a:extLst>
              </a:tr>
              <a:tr h="359284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zh-TW" altLang="en-US" sz="1800" b="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zh-TW" sz="1800" b="1" kern="1200" dirty="0">
                          <a:solidFill>
                            <a:srgbClr val="0066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4.</a:t>
                      </a:r>
                      <a:r>
                        <a:rPr kumimoji="1" lang="zh-TW" altLang="en-US" sz="1800" b="1" kern="1200" dirty="0">
                          <a:solidFill>
                            <a:srgbClr val="0066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委託設計費</a:t>
                      </a:r>
                      <a:endParaRPr kumimoji="1" lang="en-US" altLang="zh-TW" sz="1800" b="1" kern="1200" dirty="0">
                        <a:solidFill>
                          <a:srgbClr val="0066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 vMerge="1">
                  <a:txBody>
                    <a:bodyPr/>
                    <a:lstStyle/>
                    <a:p>
                      <a:pPr marL="447675" marR="0" lvl="0" indent="-4476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extLst>
                  <a:ext uri="{0D108BD9-81ED-4DB2-BD59-A6C34878D82A}">
                    <a16:rowId xmlns:a16="http://schemas.microsoft.com/office/drawing/2014/main" val="1508804699"/>
                  </a:ext>
                </a:extLst>
              </a:tr>
              <a:tr h="3592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1" lang="en-US" altLang="zh-TW" sz="1800" b="1" kern="1200" dirty="0">
                          <a:solidFill>
                            <a:srgbClr val="0066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7. </a:t>
                      </a:r>
                      <a:r>
                        <a:rPr kumimoji="1" lang="zh-TW" altLang="en-US" sz="1800" b="1" kern="1200" dirty="0">
                          <a:solidFill>
                            <a:srgbClr val="0066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無形資產引進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extLst>
                  <a:ext uri="{0D108BD9-81ED-4DB2-BD59-A6C34878D82A}">
                    <a16:rowId xmlns:a16="http://schemas.microsoft.com/office/drawing/2014/main" val="561955559"/>
                  </a:ext>
                </a:extLst>
              </a:tr>
              <a:tr h="3592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1" lang="en-US" altLang="zh-TW" sz="1800" b="1" kern="1200" dirty="0">
                          <a:solidFill>
                            <a:srgbClr val="0066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8. </a:t>
                      </a:r>
                      <a:r>
                        <a:rPr kumimoji="1" lang="zh-TW" altLang="zh-TW" sz="1800" b="1" kern="1200" dirty="0">
                          <a:solidFill>
                            <a:srgbClr val="0066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行銷推廣業務費</a:t>
                      </a:r>
                      <a:endParaRPr kumimoji="1" lang="zh-TW" altLang="en-US" sz="1800" b="1" kern="1200" dirty="0">
                        <a:solidFill>
                          <a:srgbClr val="0066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extLst>
                  <a:ext uri="{0D108BD9-81ED-4DB2-BD59-A6C34878D82A}">
                    <a16:rowId xmlns:a16="http://schemas.microsoft.com/office/drawing/2014/main" val="3971878329"/>
                  </a:ext>
                </a:extLst>
              </a:tr>
              <a:tr h="359284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zh-TW" altLang="en-US" sz="1800" b="1" u="non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合計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b="1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b="1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b="1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b="1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extLst>
                  <a:ext uri="{0D108BD9-81ED-4DB2-BD59-A6C34878D82A}">
                    <a16:rowId xmlns:a16="http://schemas.microsoft.com/office/drawing/2014/main" val="2569468021"/>
                  </a:ext>
                </a:extLst>
              </a:tr>
            </a:tbl>
          </a:graphicData>
        </a:graphic>
      </p:graphicFrame>
      <p:sp>
        <p:nvSpPr>
          <p:cNvPr id="11" name="內容版面配置區 2"/>
          <p:cNvSpPr>
            <a:spLocks noGrp="1"/>
          </p:cNvSpPr>
          <p:nvPr>
            <p:ph idx="1"/>
          </p:nvPr>
        </p:nvSpPr>
        <p:spPr>
          <a:xfrm>
            <a:off x="5120723" y="1324875"/>
            <a:ext cx="4794801" cy="1169909"/>
          </a:xfrm>
        </p:spPr>
        <p:txBody>
          <a:bodyPr/>
          <a:lstStyle/>
          <a:p>
            <a:pPr marL="266700" lvl="0" indent="-266700">
              <a:spcBef>
                <a:spcPts val="200"/>
              </a:spcBef>
              <a:spcAft>
                <a:spcPts val="200"/>
              </a:spcAft>
              <a:buClrTx/>
              <a:buFont typeface="Wingdings" panose="05000000000000000000" pitchFamily="2" charset="2"/>
              <a:buChar char="u"/>
            </a:pPr>
            <a:r>
              <a:rPr lang="zh-TW" altLang="en-US" sz="1800" kern="12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各級人員薪資編列，依本計畫「會計科目及編列原則</a:t>
            </a:r>
            <a:r>
              <a:rPr lang="zh-TW" altLang="en-US" sz="1800" kern="1200" dirty="0">
                <a:solidFill>
                  <a:schemeClr val="bg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r>
              <a:rPr lang="zh-TW" altLang="en-US" sz="1800" kern="12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。</a:t>
            </a:r>
            <a:endParaRPr lang="en-US" altLang="zh-TW" sz="1800" kern="1200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</a:endParaRPr>
          </a:p>
          <a:p>
            <a:pPr marL="266700" lvl="0" indent="-266700">
              <a:spcBef>
                <a:spcPts val="200"/>
              </a:spcBef>
              <a:spcAft>
                <a:spcPts val="200"/>
              </a:spcAft>
              <a:buClrTx/>
              <a:buFont typeface="Wingdings" panose="05000000000000000000" pitchFamily="2" charset="2"/>
              <a:buChar char="u"/>
            </a:pPr>
            <a:r>
              <a:rPr lang="zh-TW" altLang="en-US" sz="1800" kern="12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≦總經費</a:t>
            </a:r>
            <a:r>
              <a:rPr lang="en-US" altLang="zh-TW" sz="1800" kern="12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60%</a:t>
            </a:r>
            <a:r>
              <a:rPr lang="zh-TW" altLang="en-US" sz="1800" kern="12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，待聘≦總人月</a:t>
            </a:r>
            <a:r>
              <a:rPr lang="en-US" altLang="zh-TW" sz="1800" kern="12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30%</a:t>
            </a:r>
            <a:r>
              <a:rPr lang="zh-TW" altLang="en-US" sz="1800" kern="12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；薪資包含：月薪、加班費及奬金，並依</a:t>
            </a:r>
            <a:r>
              <a:rPr lang="zh-TW" altLang="zh-TW" sz="1800" kern="12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實際發放</a:t>
            </a:r>
            <a:r>
              <a:rPr lang="zh-TW" altLang="en-US" sz="1800" kern="12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。</a:t>
            </a:r>
            <a:endParaRPr lang="en-US" altLang="zh-TW" sz="1800" kern="1200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</a:endParaRPr>
          </a:p>
        </p:txBody>
      </p:sp>
      <p:sp>
        <p:nvSpPr>
          <p:cNvPr id="12" name="內容版面配置區 2"/>
          <p:cNvSpPr txBox="1">
            <a:spLocks/>
          </p:cNvSpPr>
          <p:nvPr/>
        </p:nvSpPr>
        <p:spPr bwMode="auto">
          <a:xfrm>
            <a:off x="1657350" y="2482778"/>
            <a:ext cx="5783753" cy="36082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8000" tIns="10800" rIns="18000" bIns="1080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B34B1"/>
              </a:buClr>
              <a:buSzPct val="80000"/>
              <a:buFont typeface="Wingdings" panose="05000000000000000000" pitchFamily="2" charset="2"/>
              <a:buChar char="p"/>
              <a:defRPr kumimoji="1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6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marL="266700" lvl="0" indent="-266700"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u"/>
            </a:pPr>
            <a:r>
              <a:rPr lang="zh-TW" altLang="zh-TW" sz="1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依「國內</a:t>
            </a:r>
            <a:r>
              <a:rPr lang="zh-TW" altLang="en-US" sz="1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外</a:t>
            </a:r>
            <a:r>
              <a:rPr lang="zh-TW" altLang="zh-TW" sz="1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出差旅費報支要點」覈實</a:t>
            </a:r>
            <a:r>
              <a:rPr lang="zh-TW" altLang="en-US" sz="1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編列。</a:t>
            </a:r>
            <a:endParaRPr lang="en-US" altLang="zh-TW" sz="1800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</a:endParaRPr>
          </a:p>
        </p:txBody>
      </p:sp>
      <p:sp>
        <p:nvSpPr>
          <p:cNvPr id="13" name="內容版面配置區 2"/>
          <p:cNvSpPr txBox="1">
            <a:spLocks/>
          </p:cNvSpPr>
          <p:nvPr/>
        </p:nvSpPr>
        <p:spPr bwMode="auto">
          <a:xfrm>
            <a:off x="3254861" y="2860969"/>
            <a:ext cx="4638676" cy="32638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8000" tIns="10800" rIns="18000" bIns="1080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B34B1"/>
              </a:buClr>
              <a:buSzPct val="80000"/>
              <a:buFont typeface="Wingdings" panose="05000000000000000000" pitchFamily="2" charset="2"/>
              <a:buChar char="p"/>
              <a:defRPr kumimoji="1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6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marL="361950" indent="-361950"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u"/>
            </a:pPr>
            <a:r>
              <a:rPr lang="zh-TW" altLang="en-US" sz="1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≦總經費</a:t>
            </a:r>
            <a:r>
              <a:rPr lang="en-US" altLang="zh-TW" sz="1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15%</a:t>
            </a:r>
            <a:r>
              <a:rPr lang="zh-TW" altLang="en-US" sz="1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。</a:t>
            </a:r>
            <a:endParaRPr lang="en-US" altLang="zh-TW" sz="1800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</a:endParaRPr>
          </a:p>
        </p:txBody>
      </p:sp>
      <p:sp>
        <p:nvSpPr>
          <p:cNvPr id="14" name="內容版面配置區 2"/>
          <p:cNvSpPr txBox="1">
            <a:spLocks/>
          </p:cNvSpPr>
          <p:nvPr/>
        </p:nvSpPr>
        <p:spPr bwMode="auto">
          <a:xfrm>
            <a:off x="2143122" y="3224765"/>
            <a:ext cx="5783753" cy="36082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8000" tIns="10800" rIns="18000" bIns="1080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B34B1"/>
              </a:buClr>
              <a:buSzPct val="80000"/>
              <a:buFont typeface="Wingdings" panose="05000000000000000000" pitchFamily="2" charset="2"/>
              <a:buChar char="p"/>
              <a:defRPr kumimoji="1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6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marL="266700" indent="-266700"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u"/>
            </a:pPr>
            <a:r>
              <a:rPr lang="zh-TW" altLang="en-US" sz="1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已有、新增、租賃，</a:t>
            </a:r>
            <a:r>
              <a:rPr lang="zh-TW" altLang="zh-TW" sz="1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數量與計畫人數應相當</a:t>
            </a:r>
            <a:r>
              <a:rPr lang="zh-TW" altLang="en-US" sz="1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。</a:t>
            </a:r>
            <a:endParaRPr lang="en-US" altLang="zh-TW" sz="1800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</a:endParaRPr>
          </a:p>
        </p:txBody>
      </p:sp>
      <p:sp>
        <p:nvSpPr>
          <p:cNvPr id="15" name="內容版面配置區 2"/>
          <p:cNvSpPr txBox="1">
            <a:spLocks/>
          </p:cNvSpPr>
          <p:nvPr/>
        </p:nvSpPr>
        <p:spPr bwMode="auto">
          <a:xfrm>
            <a:off x="2143123" y="3585601"/>
            <a:ext cx="5783753" cy="36082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8000" tIns="10800" rIns="18000" bIns="1080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B34B1"/>
              </a:buClr>
              <a:buSzPct val="80000"/>
              <a:buFont typeface="Wingdings" panose="05000000000000000000" pitchFamily="2" charset="2"/>
              <a:buChar char="p"/>
              <a:defRPr kumimoji="1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6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marL="266700" lvl="0" indent="-266700"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u"/>
            </a:pPr>
            <a:r>
              <a:rPr lang="zh-TW" altLang="zh-TW" sz="1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自行維修</a:t>
            </a:r>
            <a:r>
              <a:rPr lang="zh-TW" altLang="en-US" sz="1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≦</a:t>
            </a:r>
            <a:r>
              <a:rPr lang="zh-TW" altLang="zh-TW" sz="1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購入成本</a:t>
            </a:r>
            <a:r>
              <a:rPr lang="en-US" altLang="zh-TW" sz="1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5%</a:t>
            </a:r>
            <a:r>
              <a:rPr lang="zh-TW" altLang="en-US" sz="2000" dirty="0">
                <a:solidFill>
                  <a:schemeClr val="accent6"/>
                </a:solidFill>
                <a:effectLst/>
                <a:latin typeface="微軟正黑體" panose="020B0604030504040204" pitchFamily="34" charset="-120"/>
              </a:rPr>
              <a:t>。</a:t>
            </a:r>
            <a:endParaRPr lang="en-US" altLang="zh-TW" sz="2000" dirty="0">
              <a:solidFill>
                <a:schemeClr val="accent6"/>
              </a:solidFill>
              <a:effectLst/>
              <a:latin typeface="微軟正黑體" panose="020B0604030504040204" pitchFamily="34" charset="-120"/>
            </a:endParaRPr>
          </a:p>
        </p:txBody>
      </p:sp>
      <p:sp>
        <p:nvSpPr>
          <p:cNvPr id="18" name="內容版面配置區 2"/>
          <p:cNvSpPr txBox="1">
            <a:spLocks/>
          </p:cNvSpPr>
          <p:nvPr/>
        </p:nvSpPr>
        <p:spPr bwMode="auto">
          <a:xfrm>
            <a:off x="6017112" y="3975035"/>
            <a:ext cx="4638678" cy="30242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8000" tIns="10800" rIns="18000" bIns="1080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B34B1"/>
              </a:buClr>
              <a:buSzPct val="80000"/>
              <a:buFont typeface="Wingdings" panose="05000000000000000000" pitchFamily="2" charset="2"/>
              <a:buChar char="p"/>
              <a:defRPr kumimoji="1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6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marL="447675" indent="-447675"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u"/>
            </a:pPr>
            <a:r>
              <a:rPr lang="zh-TW" altLang="en-US" sz="1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≦總經費</a:t>
            </a:r>
            <a:r>
              <a:rPr lang="en-US" altLang="zh-TW" sz="1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15%</a:t>
            </a:r>
            <a:r>
              <a:rPr lang="zh-TW" altLang="en-US" sz="1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。</a:t>
            </a:r>
            <a:endParaRPr lang="en-US" altLang="zh-TW" sz="1800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</a:endParaRPr>
          </a:p>
        </p:txBody>
      </p:sp>
      <p:sp>
        <p:nvSpPr>
          <p:cNvPr id="19" name="內容版面配置區 2"/>
          <p:cNvSpPr txBox="1">
            <a:spLocks/>
          </p:cNvSpPr>
          <p:nvPr/>
        </p:nvSpPr>
        <p:spPr bwMode="auto">
          <a:xfrm>
            <a:off x="2552698" y="5443279"/>
            <a:ext cx="4638678" cy="30242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8000" tIns="10800" rIns="18000" bIns="1080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B34B1"/>
              </a:buClr>
              <a:buSzPct val="80000"/>
              <a:buFont typeface="Wingdings" panose="05000000000000000000" pitchFamily="2" charset="2"/>
              <a:buChar char="p"/>
              <a:defRPr kumimoji="1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6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marL="266700" indent="-266700"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u"/>
            </a:pPr>
            <a:r>
              <a:rPr lang="zh-TW" altLang="en-US" sz="1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引進費憑證應於計畫執行期間內。</a:t>
            </a:r>
            <a:endParaRPr lang="en-US" altLang="zh-TW" sz="1800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</a:endParaRPr>
          </a:p>
        </p:txBody>
      </p:sp>
      <p:sp>
        <p:nvSpPr>
          <p:cNvPr id="20" name="內容版面配置區 2"/>
          <p:cNvSpPr txBox="1">
            <a:spLocks/>
          </p:cNvSpPr>
          <p:nvPr/>
        </p:nvSpPr>
        <p:spPr bwMode="auto">
          <a:xfrm>
            <a:off x="2552698" y="5824218"/>
            <a:ext cx="8524876" cy="35060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8000" tIns="10800" rIns="18000" bIns="1080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B34B1"/>
              </a:buClr>
              <a:buSzPct val="80000"/>
              <a:buFont typeface="Wingdings" panose="05000000000000000000" pitchFamily="2" charset="2"/>
              <a:buChar char="p"/>
              <a:defRPr kumimoji="1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6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marL="266700" lvl="0" indent="-266700"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u"/>
            </a:pPr>
            <a:r>
              <a:rPr lang="zh-TW" altLang="en-US" sz="1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行銷文宣≦總經費</a:t>
            </a:r>
            <a:r>
              <a:rPr lang="en-US" altLang="zh-TW" sz="1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20%</a:t>
            </a:r>
            <a:r>
              <a:rPr lang="zh-TW" altLang="en-US" sz="1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、贈送樣品≦本科目金額</a:t>
            </a:r>
            <a:r>
              <a:rPr lang="en-US" altLang="zh-TW" sz="1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10%</a:t>
            </a:r>
            <a:r>
              <a:rPr lang="zh-TW" altLang="en-US" sz="1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且單份不逾</a:t>
            </a:r>
            <a:r>
              <a:rPr lang="en-US" altLang="zh-TW" sz="1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500</a:t>
            </a:r>
            <a:r>
              <a:rPr lang="zh-TW" altLang="en-US" sz="1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元。</a:t>
            </a:r>
            <a:endParaRPr lang="en-US" altLang="zh-TW" sz="1800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</a:endParaRPr>
          </a:p>
        </p:txBody>
      </p:sp>
      <p:sp>
        <p:nvSpPr>
          <p:cNvPr id="21" name="內容版面配置區 2"/>
          <p:cNvSpPr txBox="1">
            <a:spLocks/>
          </p:cNvSpPr>
          <p:nvPr/>
        </p:nvSpPr>
        <p:spPr bwMode="auto">
          <a:xfrm>
            <a:off x="4733923" y="4723759"/>
            <a:ext cx="4638678" cy="30242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8000" tIns="10800" rIns="18000" bIns="1080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B34B1"/>
              </a:buClr>
              <a:buSzPct val="80000"/>
              <a:buFont typeface="Wingdings" panose="05000000000000000000" pitchFamily="2" charset="2"/>
              <a:buChar char="p"/>
              <a:defRPr kumimoji="1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6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marL="266700" indent="-266700"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u"/>
            </a:pPr>
            <a:r>
              <a:rPr lang="en-US" altLang="zh-TW" sz="1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10</a:t>
            </a:r>
            <a:r>
              <a:rPr lang="zh-TW" altLang="en-US" sz="1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萬元以下之檢測分析及認證費用。</a:t>
            </a:r>
            <a:endParaRPr lang="en-US" altLang="zh-TW" sz="1800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</a:endParaRPr>
          </a:p>
        </p:txBody>
      </p:sp>
      <p:sp>
        <p:nvSpPr>
          <p:cNvPr id="4" name="橢圓 3"/>
          <p:cNvSpPr/>
          <p:nvPr/>
        </p:nvSpPr>
        <p:spPr bwMode="auto">
          <a:xfrm>
            <a:off x="7893538" y="2651036"/>
            <a:ext cx="2757486" cy="1874370"/>
          </a:xfrm>
          <a:prstGeom prst="ellipse">
            <a:avLst/>
          </a:prstGeom>
          <a:ln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18000" tIns="10800" rIns="18000" bIns="10800" numCol="1" rtlCol="0" anchor="t" anchorCtr="0" compatLnSpc="1">
            <a:prstTxWarp prst="textNoShape">
              <a:avLst/>
            </a:prstTxWarp>
          </a:bodyPr>
          <a:lstStyle/>
          <a:p>
            <a:pPr marL="266700" lvl="0" indent="-266700" fontAlgn="base">
              <a:lnSpc>
                <a:spcPct val="140000"/>
              </a:lnSpc>
              <a:spcBef>
                <a:spcPct val="30000"/>
              </a:spcBef>
              <a:spcAft>
                <a:spcPct val="0"/>
              </a:spcAft>
              <a:buClr>
                <a:srgbClr val="1B34B1"/>
              </a:buClr>
              <a:buSzPct val="80000"/>
              <a:tabLst>
                <a:tab pos="1074738" algn="l"/>
              </a:tabLst>
            </a:pPr>
            <a:r>
              <a:rPr lang="en-US" altLang="zh-TW" sz="1600" dirty="0">
                <a:ln w="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標楷體" pitchFamily="65" charset="-120"/>
                <a:ea typeface="標楷體" pitchFamily="65" charset="-120"/>
              </a:rPr>
              <a:t>(1)</a:t>
            </a:r>
            <a:r>
              <a:rPr lang="zh-TW" altLang="en-US" sz="1600" dirty="0">
                <a:ln w="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標楷體" pitchFamily="65" charset="-120"/>
                <a:ea typeface="標楷體" pitchFamily="65" charset="-120"/>
              </a:rPr>
              <a:t>需有自籌款且不得為</a:t>
            </a:r>
            <a:r>
              <a:rPr lang="en-US" altLang="zh-TW" sz="1600" dirty="0">
                <a:ln w="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標楷體" pitchFamily="65" charset="-120"/>
                <a:ea typeface="標楷體" pitchFamily="65" charset="-120"/>
              </a:rPr>
              <a:t>0</a:t>
            </a:r>
            <a:r>
              <a:rPr lang="zh-TW" altLang="en-US" sz="1600" dirty="0">
                <a:ln w="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1600" dirty="0">
              <a:ln w="0"/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標楷體" pitchFamily="65" charset="-120"/>
              <a:ea typeface="標楷體" pitchFamily="65" charset="-120"/>
            </a:endParaRPr>
          </a:p>
          <a:p>
            <a:pPr marL="266700" lvl="0" indent="-266700" fontAlgn="base">
              <a:lnSpc>
                <a:spcPct val="140000"/>
              </a:lnSpc>
              <a:spcBef>
                <a:spcPct val="30000"/>
              </a:spcBef>
              <a:spcAft>
                <a:spcPct val="0"/>
              </a:spcAft>
              <a:buClr>
                <a:srgbClr val="1B34B1"/>
              </a:buClr>
              <a:buSzPct val="80000"/>
              <a:tabLst>
                <a:tab pos="1074738" algn="l"/>
              </a:tabLst>
            </a:pPr>
            <a:r>
              <a:rPr lang="en-US" altLang="zh-TW" sz="1600" dirty="0">
                <a:ln w="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標楷體" pitchFamily="65" charset="-120"/>
                <a:ea typeface="標楷體" pitchFamily="65" charset="-120"/>
              </a:rPr>
              <a:t>(2)</a:t>
            </a:r>
            <a:r>
              <a:rPr lang="zh-TW" altLang="en-US" sz="1600" dirty="0">
                <a:ln w="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標楷體" pitchFamily="65" charset="-120"/>
                <a:ea typeface="標楷體" pitchFamily="65" charset="-120"/>
              </a:rPr>
              <a:t>各科目編列不含</a:t>
            </a:r>
            <a:r>
              <a:rPr lang="zh-TW" altLang="en-US" sz="1600" u="sng" dirty="0">
                <a:ln w="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標楷體" pitchFamily="65" charset="-120"/>
                <a:ea typeface="標楷體" pitchFamily="65" charset="-120"/>
              </a:rPr>
              <a:t>營業稅</a:t>
            </a:r>
            <a:r>
              <a:rPr lang="zh-TW" altLang="en-US" sz="1600" dirty="0">
                <a:ln w="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標楷體" pitchFamily="65" charset="-120"/>
                <a:ea typeface="標楷體" pitchFamily="65" charset="-120"/>
              </a:rPr>
              <a:t>及</a:t>
            </a:r>
            <a:r>
              <a:rPr lang="zh-TW" altLang="en-US" sz="1600" u="sng" dirty="0">
                <a:ln w="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標楷體" pitchFamily="65" charset="-120"/>
                <a:ea typeface="標楷體" pitchFamily="65" charset="-120"/>
              </a:rPr>
              <a:t>資本支出</a:t>
            </a:r>
            <a:r>
              <a:rPr lang="zh-TW" altLang="en-US" sz="1600" dirty="0">
                <a:ln w="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標楷體" pitchFamily="65" charset="-120"/>
                <a:ea typeface="標楷體" pitchFamily="65" charset="-120"/>
              </a:rPr>
              <a:t>。</a:t>
            </a:r>
            <a:endParaRPr kumimoji="0" lang="zh-TW" altLang="en-US" sz="1000" b="1" i="0" u="none" strike="noStrike" cap="none" normalizeH="0" baseline="0" dirty="0">
              <a:ln>
                <a:noFill/>
              </a:ln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930391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DC7F1E-A514-42E6-9260-410757DE528D}" type="slidenum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7" name="標題 1"/>
          <p:cNvSpPr txBox="1">
            <a:spLocks/>
          </p:cNvSpPr>
          <p:nvPr/>
        </p:nvSpPr>
        <p:spPr bwMode="auto">
          <a:xfrm>
            <a:off x="1657350" y="137301"/>
            <a:ext cx="8343900" cy="635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400" b="1">
                <a:solidFill>
                  <a:schemeClr val="tx1"/>
                </a:solidFill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9pPr>
          </a:lstStyle>
          <a:p>
            <a:pPr>
              <a:lnSpc>
                <a:spcPct val="120000"/>
              </a:lnSpc>
            </a:pPr>
            <a:r>
              <a:rPr lang="zh-TW" altLang="en-US" sz="4000" kern="0" dirty="0"/>
              <a:t>五、資源投入</a:t>
            </a:r>
            <a:r>
              <a:rPr lang="en-US" altLang="zh-TW" sz="4000" kern="0" dirty="0"/>
              <a:t>-</a:t>
            </a:r>
            <a:r>
              <a:rPr lang="zh-TW" altLang="en-US" sz="4000" kern="0" dirty="0"/>
              <a:t>人力需求</a:t>
            </a:r>
            <a:r>
              <a:rPr lang="zh-TW" altLang="en-US" sz="2400" kern="0" dirty="0">
                <a:latin typeface="微軟正黑體" panose="020B0604030504040204" pitchFamily="34" charset="-120"/>
              </a:rPr>
              <a:t>（</a:t>
            </a:r>
            <a:r>
              <a:rPr lang="en-US" altLang="zh-TW" sz="2400" kern="0" dirty="0">
                <a:latin typeface="微軟正黑體" panose="020B0604030504040204" pitchFamily="34" charset="-120"/>
              </a:rPr>
              <a:t>2/2</a:t>
            </a:r>
            <a:r>
              <a:rPr lang="zh-TW" altLang="en-US" sz="2400" kern="0" dirty="0">
                <a:latin typeface="微軟正黑體" panose="020B0604030504040204" pitchFamily="34" charset="-120"/>
              </a:rPr>
              <a:t>）</a:t>
            </a:r>
          </a:p>
        </p:txBody>
      </p:sp>
      <p:sp>
        <p:nvSpPr>
          <p:cNvPr id="6" name="內容版面配置區 2"/>
          <p:cNvSpPr>
            <a:spLocks noGrp="1"/>
          </p:cNvSpPr>
          <p:nvPr>
            <p:ph idx="1"/>
          </p:nvPr>
        </p:nvSpPr>
        <p:spPr>
          <a:xfrm>
            <a:off x="476250" y="1131889"/>
            <a:ext cx="11089178" cy="506411"/>
          </a:xfrm>
        </p:spPr>
        <p:txBody>
          <a:bodyPr/>
          <a:lstStyle/>
          <a:p>
            <a:pPr marL="447675" indent="-447675">
              <a:spcBef>
                <a:spcPts val="200"/>
              </a:spcBef>
              <a:spcAft>
                <a:spcPts val="200"/>
              </a:spcAft>
              <a:buClrTx/>
              <a:buFont typeface="Wingdings" panose="05000000000000000000" pitchFamily="2" charset="2"/>
              <a:buChar char="u"/>
            </a:pPr>
            <a:r>
              <a:rPr lang="zh-TW" altLang="en-US" sz="2800" b="0" dirty="0">
                <a:solidFill>
                  <a:schemeClr val="accent6"/>
                </a:solidFill>
                <a:effectLst/>
                <a:latin typeface="微軟正黑體" panose="020B0604030504040204" pitchFamily="34" charset="-120"/>
              </a:rPr>
              <a:t>重點：列出本計畫投入之計畫人員配置（包含外聘顧問）。</a:t>
            </a:r>
            <a:endParaRPr lang="en-US" altLang="zh-TW" sz="2800" b="0" dirty="0">
              <a:solidFill>
                <a:schemeClr val="accent6"/>
              </a:solidFill>
              <a:effectLst/>
              <a:latin typeface="微軟正黑體" panose="020B0604030504040204" pitchFamily="34" charset="-120"/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9109956"/>
              </p:ext>
            </p:extLst>
          </p:nvPr>
        </p:nvGraphicFramePr>
        <p:xfrm>
          <a:off x="476250" y="1638301"/>
          <a:ext cx="11199326" cy="47434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28625">
                  <a:extLst>
                    <a:ext uri="{9D8B030D-6E8A-4147-A177-3AD203B41FA5}">
                      <a16:colId xmlns:a16="http://schemas.microsoft.com/office/drawing/2014/main" val="1716216115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val="3502813454"/>
                    </a:ext>
                  </a:extLst>
                </a:gridCol>
                <a:gridCol w="1685925">
                  <a:extLst>
                    <a:ext uri="{9D8B030D-6E8A-4147-A177-3AD203B41FA5}">
                      <a16:colId xmlns:a16="http://schemas.microsoft.com/office/drawing/2014/main" val="3343852702"/>
                    </a:ext>
                  </a:extLst>
                </a:gridCol>
                <a:gridCol w="1790700">
                  <a:extLst>
                    <a:ext uri="{9D8B030D-6E8A-4147-A177-3AD203B41FA5}">
                      <a16:colId xmlns:a16="http://schemas.microsoft.com/office/drawing/2014/main" val="3082397388"/>
                    </a:ext>
                  </a:extLst>
                </a:gridCol>
                <a:gridCol w="2914650">
                  <a:extLst>
                    <a:ext uri="{9D8B030D-6E8A-4147-A177-3AD203B41FA5}">
                      <a16:colId xmlns:a16="http://schemas.microsoft.com/office/drawing/2014/main" val="19569172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956899486"/>
                    </a:ext>
                  </a:extLst>
                </a:gridCol>
                <a:gridCol w="1876425">
                  <a:extLst>
                    <a:ext uri="{9D8B030D-6E8A-4147-A177-3AD203B41FA5}">
                      <a16:colId xmlns:a16="http://schemas.microsoft.com/office/drawing/2014/main" val="1817396814"/>
                    </a:ext>
                  </a:extLst>
                </a:gridCol>
                <a:gridCol w="731351">
                  <a:extLst>
                    <a:ext uri="{9D8B030D-6E8A-4147-A177-3AD203B41FA5}">
                      <a16:colId xmlns:a16="http://schemas.microsoft.com/office/drawing/2014/main" val="804128200"/>
                    </a:ext>
                  </a:extLst>
                </a:gridCol>
              </a:tblGrid>
              <a:tr h="7016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8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編號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8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姓名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8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職稱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8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最高學歷</a:t>
                      </a:r>
                      <a:r>
                        <a:rPr lang="en-US" altLang="zh-TW" sz="18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/</a:t>
                      </a:r>
                      <a:r>
                        <a:rPr lang="zh-TW" altLang="en-US" sz="18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系所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8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現職及主要經歷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本業年資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8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參與工作項目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8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投入月數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32176094"/>
                  </a:ext>
                </a:extLst>
              </a:tr>
              <a:tr h="902109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1" lang="en-US" altLang="zh-TW" sz="1600" b="1" kern="1200" dirty="0">
                          <a:solidFill>
                            <a:srgbClr val="0066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</a:t>
                      </a:r>
                      <a:endParaRPr kumimoji="1" lang="zh-TW" altLang="en-US" sz="1600" b="1" kern="1200" dirty="0">
                        <a:solidFill>
                          <a:srgbClr val="0066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1" lang="zh-TW" altLang="zh-TW" sz="1600" b="1" kern="1200" dirty="0">
                          <a:solidFill>
                            <a:srgbClr val="3333CC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○○○</a:t>
                      </a:r>
                      <a:endParaRPr kumimoji="1" lang="en-US" altLang="zh-TW" sz="1600" b="1" kern="1200" dirty="0">
                        <a:solidFill>
                          <a:srgbClr val="3333CC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zh-TW" altLang="en-US" sz="1600" b="1" kern="1200" dirty="0">
                          <a:solidFill>
                            <a:srgbClr val="3333CC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計畫主持人</a:t>
                      </a:r>
                      <a:endParaRPr kumimoji="1" lang="en-US" altLang="zh-TW" sz="1600" b="1" kern="1200" dirty="0">
                        <a:solidFill>
                          <a:srgbClr val="3333CC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en-US" altLang="zh-TW" sz="16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zh-TW" altLang="en-US" sz="1600" b="1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現職：</a:t>
                      </a:r>
                      <a:r>
                        <a:rPr kumimoji="1" lang="zh-TW" altLang="zh-TW" sz="1600" b="1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○○</a:t>
                      </a:r>
                      <a:r>
                        <a:rPr kumimoji="1" lang="zh-TW" altLang="en-US" sz="1600" b="1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公司執行長</a:t>
                      </a:r>
                      <a:endParaRPr kumimoji="1" lang="en-US" altLang="zh-TW" sz="16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zh-TW" altLang="en-US" sz="1600" b="1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經歷：</a:t>
                      </a:r>
                      <a:r>
                        <a:rPr kumimoji="1" lang="zh-TW" altLang="zh-TW" sz="1600" b="1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○○</a:t>
                      </a:r>
                      <a:r>
                        <a:rPr kumimoji="1" lang="zh-TW" altLang="en-US" sz="1600" b="1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公司自動化工程師</a:t>
                      </a:r>
                      <a:endParaRPr kumimoji="1" lang="en-US" altLang="zh-TW" sz="16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zh-TW" sz="1600" b="1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zh-TW" altLang="en-US" sz="1600" b="1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團隊整合、發展規劃、水產養殖技術、募資規劃</a:t>
                      </a:r>
                      <a:endParaRPr kumimoji="1" lang="en-US" altLang="zh-TW" sz="16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zh-TW" sz="1600" b="1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9054" marR="99054" marT="45726" marB="45726" anchor="ctr"/>
                </a:tc>
                <a:extLst>
                  <a:ext uri="{0D108BD9-81ED-4DB2-BD59-A6C34878D82A}">
                    <a16:rowId xmlns:a16="http://schemas.microsoft.com/office/drawing/2014/main" val="2596627187"/>
                  </a:ext>
                </a:extLst>
              </a:tr>
              <a:tr h="39383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1" lang="en-US" altLang="zh-TW" sz="1600" b="1" kern="1200" dirty="0">
                          <a:solidFill>
                            <a:srgbClr val="0066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</a:t>
                      </a:r>
                      <a:endParaRPr kumimoji="1" lang="zh-TW" altLang="en-US" sz="1600" b="1" kern="1200" dirty="0">
                        <a:solidFill>
                          <a:srgbClr val="0066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1" lang="zh-TW" altLang="zh-TW" sz="1600" b="1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○○○</a:t>
                      </a:r>
                      <a:endParaRPr kumimoji="1" lang="en-US" altLang="zh-TW" sz="16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zh-TW" altLang="en-US" sz="1600" b="1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協同計畫主持人</a:t>
                      </a:r>
                      <a:endParaRPr kumimoji="1" lang="en-US" altLang="zh-TW" sz="16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en-US" altLang="zh-TW" sz="16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en-US" altLang="zh-TW" sz="16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en-US" altLang="zh-TW" sz="16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en-US" altLang="zh-TW" sz="16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zh-TW" sz="1600" b="1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9054" marR="99054" marT="45726" marB="45726" anchor="ctr"/>
                </a:tc>
                <a:extLst>
                  <a:ext uri="{0D108BD9-81ED-4DB2-BD59-A6C34878D82A}">
                    <a16:rowId xmlns:a16="http://schemas.microsoft.com/office/drawing/2014/main" val="154167902"/>
                  </a:ext>
                </a:extLst>
              </a:tr>
              <a:tr h="39383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1" lang="en-US" altLang="zh-TW" sz="1600" b="1" kern="1200" dirty="0">
                          <a:solidFill>
                            <a:srgbClr val="0066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3</a:t>
                      </a:r>
                      <a:endParaRPr kumimoji="1" lang="zh-TW" altLang="en-US" sz="1600" b="1" kern="1200" dirty="0">
                        <a:solidFill>
                          <a:srgbClr val="0066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1" lang="en-US" altLang="zh-TW" sz="1600" b="1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…</a:t>
                      </a:r>
                      <a:endParaRPr kumimoji="1" lang="en-US" altLang="zh-TW" sz="1600" b="1" kern="1200" dirty="0">
                        <a:solidFill>
                          <a:srgbClr val="0066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zh-TW" sz="1600" b="1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…</a:t>
                      </a:r>
                      <a:endParaRPr lang="en-US" altLang="zh-TW" sz="16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6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6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6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en-US" altLang="zh-TW" sz="16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en-US" altLang="zh-TW" sz="16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9054" marR="99054" marT="45726" marB="45726" anchor="ctr"/>
                </a:tc>
                <a:extLst>
                  <a:ext uri="{0D108BD9-81ED-4DB2-BD59-A6C34878D82A}">
                    <a16:rowId xmlns:a16="http://schemas.microsoft.com/office/drawing/2014/main" val="1749308246"/>
                  </a:ext>
                </a:extLst>
              </a:tr>
              <a:tr h="39383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1" lang="en-US" altLang="zh-TW" sz="1600" b="1" kern="1200" dirty="0">
                          <a:solidFill>
                            <a:srgbClr val="0066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4</a:t>
                      </a:r>
                      <a:endParaRPr kumimoji="1" lang="zh-TW" altLang="en-US" sz="1600" b="1" kern="1200" dirty="0">
                        <a:solidFill>
                          <a:srgbClr val="0066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1" lang="en-US" altLang="zh-TW" sz="1600" b="1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zh-TW" sz="1600" b="1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…</a:t>
                      </a:r>
                      <a:endParaRPr lang="en-US" altLang="zh-TW" sz="16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6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6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6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en-US" altLang="zh-TW" sz="16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en-US" altLang="zh-TW" sz="16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9054" marR="99054" marT="45726" marB="45726" anchor="ctr"/>
                </a:tc>
                <a:extLst>
                  <a:ext uri="{0D108BD9-81ED-4DB2-BD59-A6C34878D82A}">
                    <a16:rowId xmlns:a16="http://schemas.microsoft.com/office/drawing/2014/main" val="755034713"/>
                  </a:ext>
                </a:extLst>
              </a:tr>
              <a:tr h="39383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1" lang="en-US" altLang="zh-TW" sz="1600" b="1" kern="1200" dirty="0">
                          <a:solidFill>
                            <a:srgbClr val="0066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5</a:t>
                      </a:r>
                      <a:endParaRPr kumimoji="1" lang="zh-TW" altLang="en-US" sz="1600" b="1" kern="1200" dirty="0">
                        <a:solidFill>
                          <a:srgbClr val="0066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1" lang="en-US" altLang="zh-TW" sz="1600" b="1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zh-TW" sz="1600" b="1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…</a:t>
                      </a:r>
                      <a:endParaRPr lang="en-US" altLang="zh-TW" sz="16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6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6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6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6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en-US" altLang="zh-TW" sz="16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9054" marR="99054" marT="45726" marB="45726" anchor="ctr"/>
                </a:tc>
                <a:extLst>
                  <a:ext uri="{0D108BD9-81ED-4DB2-BD59-A6C34878D82A}">
                    <a16:rowId xmlns:a16="http://schemas.microsoft.com/office/drawing/2014/main" val="3202347604"/>
                  </a:ext>
                </a:extLst>
              </a:tr>
              <a:tr h="39383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1" lang="en-US" altLang="zh-TW" sz="1600" b="1" kern="1200" dirty="0">
                          <a:solidFill>
                            <a:srgbClr val="0066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6</a:t>
                      </a:r>
                      <a:endParaRPr kumimoji="1" lang="zh-TW" altLang="en-US" sz="1600" b="1" kern="1200" dirty="0">
                        <a:solidFill>
                          <a:srgbClr val="0066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1" lang="en-US" altLang="zh-TW" sz="1600" b="1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zh-TW" sz="1600" b="1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…</a:t>
                      </a:r>
                      <a:endParaRPr lang="en-US" altLang="zh-TW" sz="16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6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6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6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6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en-US" altLang="zh-TW" sz="16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9054" marR="99054" marT="45726" marB="45726" anchor="ctr"/>
                </a:tc>
                <a:extLst>
                  <a:ext uri="{0D108BD9-81ED-4DB2-BD59-A6C34878D82A}">
                    <a16:rowId xmlns:a16="http://schemas.microsoft.com/office/drawing/2014/main" val="1499650135"/>
                  </a:ext>
                </a:extLst>
              </a:tr>
              <a:tr h="39383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1" lang="en-US" altLang="zh-TW" sz="1600" b="1" kern="1200" dirty="0">
                          <a:solidFill>
                            <a:srgbClr val="0066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7</a:t>
                      </a:r>
                      <a:endParaRPr kumimoji="1" lang="zh-TW" altLang="en-US" sz="1600" b="1" kern="1200" dirty="0">
                        <a:solidFill>
                          <a:srgbClr val="0066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1" lang="en-US" altLang="zh-TW" sz="1600" b="1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zh-TW" sz="1600" b="1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…</a:t>
                      </a:r>
                      <a:endParaRPr lang="en-US" altLang="zh-TW" sz="16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6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6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6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6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1" lang="en-US" altLang="zh-TW" sz="16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9054" marR="99054" marT="45726" marB="45726" anchor="ctr"/>
                </a:tc>
                <a:extLst>
                  <a:ext uri="{0D108BD9-81ED-4DB2-BD59-A6C34878D82A}">
                    <a16:rowId xmlns:a16="http://schemas.microsoft.com/office/drawing/2014/main" val="3528140399"/>
                  </a:ext>
                </a:extLst>
              </a:tr>
              <a:tr h="34236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1" lang="en-US" altLang="zh-TW" sz="1600" b="1" kern="1200" dirty="0">
                          <a:solidFill>
                            <a:srgbClr val="0066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8</a:t>
                      </a:r>
                      <a:endParaRPr kumimoji="1" lang="zh-TW" altLang="en-US" sz="1600" b="1" kern="1200" dirty="0">
                        <a:solidFill>
                          <a:srgbClr val="0066FF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zh-TW" sz="1600" b="1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1" lang="zh-TW" altLang="en-US" sz="1600" b="1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待聘</a:t>
                      </a:r>
                      <a:r>
                        <a:rPr kumimoji="1" lang="en-US" altLang="zh-TW" sz="1600" b="1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en-US" altLang="zh-TW" sz="16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zh-TW" sz="1600" b="1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6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6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6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6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zh-TW" sz="1600" b="1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9054" marR="99054" marT="45726" marB="45726" anchor="ctr"/>
                </a:tc>
                <a:extLst>
                  <a:ext uri="{0D108BD9-81ED-4DB2-BD59-A6C34878D82A}">
                    <a16:rowId xmlns:a16="http://schemas.microsoft.com/office/drawing/2014/main" val="3688471725"/>
                  </a:ext>
                </a:extLst>
              </a:tr>
              <a:tr h="434343">
                <a:tc gridSpan="7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1" lang="zh-TW" altLang="en-US" sz="2000" b="1" kern="1200" dirty="0">
                          <a:solidFill>
                            <a:srgbClr val="0066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總人月</a:t>
                      </a:r>
                      <a:r>
                        <a:rPr kumimoji="1" lang="en-US" altLang="zh-TW" sz="2000" b="1" kern="1200" dirty="0">
                          <a:solidFill>
                            <a:srgbClr val="0066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kumimoji="1" lang="zh-TW" altLang="en-US" sz="2000" b="1" kern="1200" dirty="0">
                          <a:solidFill>
                            <a:srgbClr val="0066F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合計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b="1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b="1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altLang="zh-TW" sz="1800" b="1" u="non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9054" marR="99054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zh-TW" sz="1600" b="1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99054" marR="99054" marT="45726" marB="45726" anchor="ctr"/>
                </a:tc>
                <a:extLst>
                  <a:ext uri="{0D108BD9-81ED-4DB2-BD59-A6C34878D82A}">
                    <a16:rowId xmlns:a16="http://schemas.microsoft.com/office/drawing/2014/main" val="2569468021"/>
                  </a:ext>
                </a:extLst>
              </a:tr>
            </a:tbl>
          </a:graphicData>
        </a:graphic>
      </p:graphicFrame>
      <p:sp>
        <p:nvSpPr>
          <p:cNvPr id="12" name="橢圓 11"/>
          <p:cNvSpPr/>
          <p:nvPr/>
        </p:nvSpPr>
        <p:spPr bwMode="auto">
          <a:xfrm>
            <a:off x="3657599" y="2763336"/>
            <a:ext cx="1724025" cy="1745247"/>
          </a:xfrm>
          <a:prstGeom prst="ellipse">
            <a:avLst/>
          </a:prstGeom>
          <a:ln>
            <a:solidFill>
              <a:schemeClr val="accent6"/>
            </a:solidFill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18000" tIns="10800" rIns="18000" bIns="10800" numCol="1" rtlCol="0" anchor="ctr" anchorCtr="0" compatLnSpc="1">
            <a:prstTxWarp prst="textNoShape">
              <a:avLst/>
            </a:prstTxWarp>
          </a:bodyPr>
          <a:lstStyle/>
          <a:p>
            <a:pPr marL="900113" indent="-900113" algn="ctr" fontAlgn="base">
              <a:spcAft>
                <a:spcPct val="0"/>
              </a:spcAft>
              <a:buClr>
                <a:srgbClr val="1B34B1"/>
              </a:buClr>
              <a:buSzPct val="80000"/>
              <a:tabLst>
                <a:tab pos="1074738" algn="l"/>
              </a:tabLst>
            </a:pPr>
            <a:r>
              <a:rPr lang="zh-TW" altLang="en-US" sz="4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範例</a:t>
            </a:r>
          </a:p>
        </p:txBody>
      </p:sp>
      <p:sp>
        <p:nvSpPr>
          <p:cNvPr id="13" name="橢圓形圖說文字 12"/>
          <p:cNvSpPr/>
          <p:nvPr/>
        </p:nvSpPr>
        <p:spPr bwMode="auto">
          <a:xfrm>
            <a:off x="7324725" y="3507372"/>
            <a:ext cx="3286125" cy="1883778"/>
          </a:xfrm>
          <a:prstGeom prst="wedgeEllipseCallout">
            <a:avLst>
              <a:gd name="adj1" fmla="val 60058"/>
              <a:gd name="adj2" fmla="val -83198"/>
            </a:avLst>
          </a:prstGeom>
          <a:ln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18000" tIns="10800" rIns="18000" bIns="1080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Aft>
                <a:spcPct val="0"/>
              </a:spcAft>
              <a:buClr>
                <a:srgbClr val="1B34B1"/>
              </a:buClr>
              <a:buSzPct val="80000"/>
            </a:pPr>
            <a:r>
              <a:rPr lang="zh-TW" altLang="en-US" sz="2000" b="1" dirty="0">
                <a:ln w="0"/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標楷體" pitchFamily="65" charset="-120"/>
                <a:ea typeface="標楷體" pitchFamily="65" charset="-120"/>
              </a:rPr>
              <a:t>每一執行人員</a:t>
            </a:r>
            <a:r>
              <a:rPr lang="zh-TW" altLang="en-US" sz="2000" b="1" u="sng" dirty="0">
                <a:ln w="0"/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標楷體" pitchFamily="65" charset="-120"/>
                <a:ea typeface="標楷體" pitchFamily="65" charset="-120"/>
              </a:rPr>
              <a:t>同一年度加計</a:t>
            </a:r>
            <a:r>
              <a:rPr lang="zh-TW" altLang="en-US" sz="2000" b="1" dirty="0">
                <a:ln w="0"/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標楷體" pitchFamily="65" charset="-120"/>
                <a:ea typeface="標楷體" pitchFamily="65" charset="-120"/>
              </a:rPr>
              <a:t>其他執行計畫之投入月數，合計不得超過</a:t>
            </a:r>
            <a:r>
              <a:rPr lang="en-US" altLang="zh-TW" sz="2000" b="1" u="sng" dirty="0">
                <a:ln w="0"/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標楷體" pitchFamily="65" charset="-120"/>
                <a:ea typeface="標楷體" pitchFamily="65" charset="-120"/>
              </a:rPr>
              <a:t>12</a:t>
            </a:r>
            <a:r>
              <a:rPr lang="zh-TW" altLang="en-US" sz="2000" b="1" u="sng" dirty="0">
                <a:ln w="0"/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標楷體" pitchFamily="65" charset="-120"/>
                <a:ea typeface="標楷體" pitchFamily="65" charset="-120"/>
              </a:rPr>
              <a:t>人月</a:t>
            </a:r>
            <a:r>
              <a:rPr lang="zh-TW" altLang="en-US" sz="2000" b="1" dirty="0">
                <a:ln w="0"/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標楷體" pitchFamily="65" charset="-120"/>
                <a:ea typeface="標楷體" pitchFamily="65" charset="-12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5370200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附件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8C7C0A-0C9F-4C3A-9B00-081C643FDFF8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842440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DC7F1E-A514-42E6-9260-410757DE528D}" type="slidenum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5" name="標題 1"/>
          <p:cNvSpPr txBox="1">
            <a:spLocks/>
          </p:cNvSpPr>
          <p:nvPr/>
        </p:nvSpPr>
        <p:spPr bwMode="auto">
          <a:xfrm>
            <a:off x="1657350" y="137301"/>
            <a:ext cx="8343900" cy="635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400" b="1">
                <a:solidFill>
                  <a:schemeClr val="tx1"/>
                </a:solidFill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9pPr>
          </a:lstStyle>
          <a:p>
            <a:pPr>
              <a:lnSpc>
                <a:spcPct val="120000"/>
              </a:lnSpc>
            </a:pPr>
            <a:r>
              <a:rPr lang="zh-TW" altLang="en-US" sz="4000" kern="0" dirty="0"/>
              <a:t>服務窗口</a:t>
            </a:r>
            <a:endParaRPr lang="zh-TW" altLang="en-US" sz="2400" kern="0" dirty="0">
              <a:latin typeface="微軟正黑體" panose="020B0604030504040204" pitchFamily="34" charset="-12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68960" y="1231083"/>
            <a:ext cx="10996468" cy="50783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「次世代產業新創淬鍊計畫」</a:t>
            </a:r>
            <a:endPara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新創共創獎勵專案小組</a:t>
            </a:r>
            <a:endPara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TW" sz="2400" dirty="0">
                <a:ea typeface="Microsoft JhengHei" panose="020B0604030504040204" pitchFamily="34" charset="-120"/>
              </a:rPr>
              <a:t>114063 </a:t>
            </a:r>
            <a:r>
              <a:rPr lang="zh-TW" altLang="en-US" sz="2400" dirty="0">
                <a:ea typeface="Microsoft JhengHei" panose="020B0604030504040204" pitchFamily="34" charset="-120"/>
              </a:rPr>
              <a:t>台北市內湖區瑞光路</a:t>
            </a:r>
            <a:r>
              <a:rPr lang="en-US" altLang="zh-TW" sz="2400" dirty="0">
                <a:ea typeface="Microsoft JhengHei" panose="020B0604030504040204" pitchFamily="34" charset="-120"/>
              </a:rPr>
              <a:t>335</a:t>
            </a:r>
            <a:r>
              <a:rPr lang="zh-TW" altLang="en-US" sz="2400" dirty="0">
                <a:ea typeface="Microsoft JhengHei" panose="020B0604030504040204" pitchFamily="34" charset="-120"/>
              </a:rPr>
              <a:t>號</a:t>
            </a:r>
            <a:r>
              <a:rPr lang="en-US" altLang="zh-TW" sz="2400" dirty="0">
                <a:ea typeface="Microsoft JhengHei" panose="020B0604030504040204" pitchFamily="34" charset="-120"/>
              </a:rPr>
              <a:t>7</a:t>
            </a:r>
            <a:r>
              <a:rPr lang="zh-CN" altLang="en-US" sz="2400" dirty="0">
                <a:ea typeface="Microsoft JhengHei" panose="020B0604030504040204" pitchFamily="34" charset="-120"/>
              </a:rPr>
              <a:t>樓</a:t>
            </a:r>
            <a:endParaRPr lang="zh-TW" altLang="zh-TW" sz="2400" dirty="0">
              <a:ea typeface="Microsoft JhengHei" panose="020B0604030504040204" pitchFamily="34" charset="-120"/>
            </a:endParaRPr>
          </a:p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TW" altLang="zh-TW" sz="2400" dirty="0">
                <a:ea typeface="Microsoft JhengHei" panose="020B0604030504040204" pitchFamily="34" charset="-120"/>
              </a:rPr>
              <a:t>諮詢電話：</a:t>
            </a:r>
            <a:r>
              <a:rPr lang="en-US" altLang="zh-TW" sz="2400" dirty="0">
                <a:ea typeface="Microsoft JhengHei" panose="020B0604030504040204" pitchFamily="34" charset="-120"/>
              </a:rPr>
              <a:t>(03)591-8253</a:t>
            </a:r>
            <a:r>
              <a:rPr lang="zh-TW" altLang="en-US" sz="2400" dirty="0">
                <a:ea typeface="Microsoft JhengHei" panose="020B0604030504040204" pitchFamily="34" charset="-120"/>
              </a:rPr>
              <a:t>、</a:t>
            </a:r>
            <a:r>
              <a:rPr lang="en-US" altLang="zh-TW" sz="2400" dirty="0">
                <a:ea typeface="Microsoft JhengHei" panose="020B0604030504040204" pitchFamily="34" charset="-120"/>
              </a:rPr>
              <a:t>(02)2341-4105#371</a:t>
            </a:r>
            <a:endParaRPr lang="zh-TW" altLang="zh-TW" sz="2400" dirty="0">
              <a:ea typeface="Microsoft JhengHei" panose="020B0604030504040204" pitchFamily="34" charset="-120"/>
            </a:endParaRPr>
          </a:p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TW" sz="2400" dirty="0">
                <a:ea typeface="Microsoft JhengHei" panose="020B0604030504040204" pitchFamily="34" charset="-120"/>
              </a:rPr>
              <a:t>E-Mail</a:t>
            </a:r>
            <a:r>
              <a:rPr lang="zh-TW" altLang="zh-TW" sz="2400" dirty="0">
                <a:ea typeface="Microsoft JhengHei" panose="020B0604030504040204" pitchFamily="34" charset="-120"/>
              </a:rPr>
              <a:t>：</a:t>
            </a:r>
            <a:r>
              <a:rPr lang="en-US" altLang="zh-TW" sz="2400" dirty="0">
                <a:ea typeface="Microsoft JhengHei" panose="020B0604030504040204" pitchFamily="34" charset="-120"/>
                <a:hlinkClick r:id="rId2"/>
              </a:rPr>
              <a:t>kao.grace@itri.org.tw</a:t>
            </a:r>
            <a:r>
              <a:rPr lang="zh-TW" altLang="en-US" sz="2400" dirty="0">
                <a:ea typeface="Microsoft JhengHei" panose="020B0604030504040204" pitchFamily="34" charset="-120"/>
              </a:rPr>
              <a:t> 、</a:t>
            </a:r>
            <a:r>
              <a:rPr lang="en-US" altLang="zh-TW" sz="2400" dirty="0">
                <a:ea typeface="Microsoft JhengHei" panose="020B0604030504040204" pitchFamily="34" charset="-120"/>
                <a:hlinkClick r:id="rId3"/>
              </a:rPr>
              <a:t>lucychu@itri.org.tw</a:t>
            </a:r>
            <a:endParaRPr lang="en-US" altLang="zh-TW" sz="2400" dirty="0">
              <a:ea typeface="Microsoft JhengHei" panose="020B0604030504040204" pitchFamily="34" charset="-120"/>
            </a:endParaRPr>
          </a:p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TW" altLang="zh-TW" sz="2400" dirty="0">
                <a:ea typeface="Microsoft JhengHei" panose="020B0604030504040204" pitchFamily="34" charset="-120"/>
              </a:rPr>
              <a:t>網址： </a:t>
            </a:r>
            <a:r>
              <a:rPr lang="en-US" altLang="zh-TW" sz="2400" dirty="0">
                <a:hlinkClick r:id="rId4"/>
              </a:rPr>
              <a:t>https://taccplus-subsidy.com/</a:t>
            </a:r>
            <a:r>
              <a:rPr lang="en-US" altLang="zh-TW" sz="2400" u="sng" dirty="0">
                <a:ea typeface="Microsoft JhengHei" panose="020B0604030504040204" pitchFamily="34" charset="-120"/>
              </a:rPr>
              <a:t> </a:t>
            </a:r>
            <a:endParaRPr lang="zh-TW" altLang="zh-TW" sz="2400" dirty="0">
              <a:ea typeface="Microsoft JhengHei" panose="020B0604030504040204" pitchFamily="34" charset="-120"/>
            </a:endParaRPr>
          </a:p>
          <a:p>
            <a:pPr algn="ctr" font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TW" sz="2400" dirty="0">
                <a:ea typeface="Microsoft JhengHei" panose="020B0604030504040204" pitchFamily="34" charset="-120"/>
              </a:rPr>
              <a:t>(</a:t>
            </a:r>
            <a:r>
              <a:rPr lang="zh-TW" altLang="zh-TW" sz="2400" dirty="0">
                <a:ea typeface="Microsoft JhengHei" panose="020B0604030504040204" pitchFamily="34" charset="-120"/>
              </a:rPr>
              <a:t>申請須知內容若有變動，請以計畫網頁公告為主</a:t>
            </a:r>
            <a:r>
              <a:rPr lang="en-US" altLang="zh-TW" sz="2400" dirty="0">
                <a:ea typeface="Microsoft JhengHei" panose="020B0604030504040204" pitchFamily="34" charset="-120"/>
              </a:rPr>
              <a:t>)</a:t>
            </a:r>
            <a:endParaRPr lang="zh-TW" altLang="zh-TW" sz="2400" dirty="0"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74058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84754" y="120271"/>
            <a:ext cx="7222491" cy="559572"/>
          </a:xfrm>
        </p:spPr>
        <p:txBody>
          <a:bodyPr/>
          <a:lstStyle/>
          <a:p>
            <a:r>
              <a:rPr lang="zh-TW" altLang="en-US" sz="4000" dirty="0"/>
              <a:t>簡報大綱</a:t>
            </a:r>
          </a:p>
        </p:txBody>
      </p:sp>
      <p:sp>
        <p:nvSpPr>
          <p:cNvPr id="6" name="內容版面配置區 2"/>
          <p:cNvSpPr>
            <a:spLocks noGrp="1"/>
          </p:cNvSpPr>
          <p:nvPr>
            <p:ph idx="1"/>
          </p:nvPr>
        </p:nvSpPr>
        <p:spPr>
          <a:xfrm>
            <a:off x="2971800" y="1084264"/>
            <a:ext cx="8688256" cy="5129106"/>
          </a:xfrm>
        </p:spPr>
        <p:txBody>
          <a:bodyPr/>
          <a:lstStyle/>
          <a:p>
            <a:pPr marL="0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zh-TW" altLang="en-US" sz="2800" b="0" dirty="0">
                <a:solidFill>
                  <a:schemeClr val="tx1"/>
                </a:solidFill>
                <a:effectLst/>
                <a:latin typeface="微軟正黑體" panose="020B0604030504040204" pitchFamily="34" charset="-120"/>
              </a:rPr>
              <a:t>一、公司概況</a:t>
            </a:r>
            <a:endParaRPr lang="en-US" altLang="zh-TW" sz="2800" b="0" dirty="0">
              <a:solidFill>
                <a:schemeClr val="tx1"/>
              </a:solidFill>
              <a:effectLst/>
              <a:latin typeface="微軟正黑體" panose="020B0604030504040204" pitchFamily="34" charset="-120"/>
            </a:endParaRPr>
          </a:p>
          <a:p>
            <a:pPr marL="0" indent="628650">
              <a:spcBef>
                <a:spcPts val="200"/>
              </a:spcBef>
              <a:spcAft>
                <a:spcPts val="200"/>
              </a:spcAft>
              <a:buNone/>
            </a:pPr>
            <a:r>
              <a:rPr lang="zh-TW" altLang="en-US" sz="2000" b="0" dirty="0">
                <a:solidFill>
                  <a:schemeClr val="tx1"/>
                </a:solidFill>
                <a:effectLst/>
                <a:latin typeface="微軟正黑體" panose="020B0604030504040204" pitchFamily="34" charset="-120"/>
              </a:rPr>
              <a:t>（公司簡介、公司簡介與營運說明）</a:t>
            </a:r>
            <a:endParaRPr lang="en-US" altLang="zh-TW" sz="2000" b="0" dirty="0">
              <a:solidFill>
                <a:schemeClr val="tx1"/>
              </a:solidFill>
              <a:effectLst/>
              <a:latin typeface="微軟正黑體" panose="020B0604030504040204" pitchFamily="34" charset="-120"/>
            </a:endParaRPr>
          </a:p>
          <a:p>
            <a:pPr marL="0" indent="628650">
              <a:spcBef>
                <a:spcPts val="200"/>
              </a:spcBef>
              <a:spcAft>
                <a:spcPts val="200"/>
              </a:spcAft>
              <a:buNone/>
            </a:pPr>
            <a:endParaRPr lang="en-US" altLang="zh-TW" sz="1000" b="0" dirty="0">
              <a:solidFill>
                <a:schemeClr val="tx1"/>
              </a:solidFill>
              <a:effectLst/>
              <a:latin typeface="微軟正黑體" panose="020B0604030504040204" pitchFamily="34" charset="-120"/>
            </a:endParaRPr>
          </a:p>
          <a:p>
            <a:pPr marL="0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zh-TW" altLang="en-US" sz="2800" b="0" dirty="0">
                <a:solidFill>
                  <a:schemeClr val="tx1"/>
                </a:solidFill>
                <a:effectLst/>
                <a:latin typeface="微軟正黑體" panose="020B0604030504040204" pitchFamily="34" charset="-120"/>
              </a:rPr>
              <a:t>二、背景與計畫目標</a:t>
            </a:r>
            <a:endParaRPr lang="en-US" altLang="zh-TW" sz="2800" b="0" dirty="0">
              <a:solidFill>
                <a:schemeClr val="tx1"/>
              </a:solidFill>
              <a:effectLst/>
              <a:latin typeface="微軟正黑體" panose="020B0604030504040204" pitchFamily="34" charset="-120"/>
            </a:endParaRPr>
          </a:p>
          <a:p>
            <a:pPr marL="0" indent="628650">
              <a:spcBef>
                <a:spcPts val="200"/>
              </a:spcBef>
              <a:spcAft>
                <a:spcPts val="200"/>
              </a:spcAft>
              <a:buNone/>
            </a:pPr>
            <a:r>
              <a:rPr lang="zh-TW" altLang="en-US" sz="2000" b="0" dirty="0">
                <a:solidFill>
                  <a:schemeClr val="tx1"/>
                </a:solidFill>
                <a:effectLst/>
                <a:latin typeface="微軟正黑體" panose="020B0604030504040204" pitchFamily="34" charset="-120"/>
              </a:rPr>
              <a:t>（市場需求、研究動機、風險評估、現況與可行性分析）</a:t>
            </a:r>
            <a:endParaRPr lang="en-US" altLang="zh-TW" sz="2000" b="0" dirty="0">
              <a:solidFill>
                <a:schemeClr val="tx1"/>
              </a:solidFill>
              <a:effectLst/>
              <a:latin typeface="微軟正黑體" panose="020B0604030504040204" pitchFamily="34" charset="-120"/>
            </a:endParaRPr>
          </a:p>
          <a:p>
            <a:pPr marL="0" indent="628650">
              <a:spcBef>
                <a:spcPts val="200"/>
              </a:spcBef>
              <a:spcAft>
                <a:spcPts val="200"/>
              </a:spcAft>
              <a:buNone/>
            </a:pPr>
            <a:endParaRPr lang="en-US" altLang="zh-TW" sz="1000" b="0" dirty="0">
              <a:solidFill>
                <a:schemeClr val="tx1"/>
              </a:solidFill>
              <a:effectLst/>
              <a:latin typeface="微軟正黑體" panose="020B0604030504040204" pitchFamily="34" charset="-120"/>
            </a:endParaRPr>
          </a:p>
          <a:p>
            <a:pPr marL="0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zh-TW" altLang="en-US" sz="2800" b="0" dirty="0">
                <a:solidFill>
                  <a:schemeClr val="tx1"/>
                </a:solidFill>
                <a:effectLst/>
                <a:latin typeface="微軟正黑體" panose="020B0604030504040204" pitchFamily="34" charset="-120"/>
              </a:rPr>
              <a:t>三、執行內容與實施方法</a:t>
            </a:r>
            <a:endParaRPr lang="en-US" altLang="zh-TW" sz="2800" b="0" dirty="0">
              <a:solidFill>
                <a:schemeClr val="tx1"/>
              </a:solidFill>
              <a:effectLst/>
              <a:latin typeface="微軟正黑體" panose="020B0604030504040204" pitchFamily="34" charset="-120"/>
            </a:endParaRPr>
          </a:p>
          <a:p>
            <a:pPr marL="0" indent="628650">
              <a:spcBef>
                <a:spcPts val="200"/>
              </a:spcBef>
              <a:spcAft>
                <a:spcPts val="200"/>
              </a:spcAft>
              <a:buNone/>
            </a:pPr>
            <a:r>
              <a:rPr lang="zh-TW" altLang="en-US" sz="2000" b="0" dirty="0">
                <a:solidFill>
                  <a:schemeClr val="tx1"/>
                </a:solidFill>
                <a:effectLst/>
                <a:latin typeface="微軟正黑體" panose="020B0604030504040204" pitchFamily="34" charset="-120"/>
              </a:rPr>
              <a:t>（計畫內容及架構、場域驗證、時程及查核點）</a:t>
            </a:r>
            <a:endParaRPr lang="en-US" altLang="zh-TW" sz="2000" b="0" dirty="0">
              <a:solidFill>
                <a:schemeClr val="tx1"/>
              </a:solidFill>
              <a:effectLst/>
              <a:latin typeface="微軟正黑體" panose="020B0604030504040204" pitchFamily="34" charset="-120"/>
            </a:endParaRPr>
          </a:p>
          <a:p>
            <a:pPr marL="0" indent="628650">
              <a:spcBef>
                <a:spcPts val="200"/>
              </a:spcBef>
              <a:spcAft>
                <a:spcPts val="200"/>
              </a:spcAft>
              <a:buNone/>
            </a:pPr>
            <a:endParaRPr lang="en-US" altLang="zh-TW" sz="1000" b="0" dirty="0">
              <a:solidFill>
                <a:schemeClr val="tx1"/>
              </a:solidFill>
              <a:effectLst/>
              <a:latin typeface="微軟正黑體" panose="020B0604030504040204" pitchFamily="34" charset="-120"/>
            </a:endParaRPr>
          </a:p>
          <a:p>
            <a:pPr marL="0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zh-TW" altLang="en-US" sz="2800" b="0" dirty="0">
                <a:solidFill>
                  <a:schemeClr val="tx1"/>
                </a:solidFill>
                <a:effectLst/>
                <a:latin typeface="微軟正黑體" panose="020B0604030504040204" pitchFamily="34" charset="-120"/>
              </a:rPr>
              <a:t>四、計畫預期效益</a:t>
            </a:r>
            <a:endParaRPr lang="en-US" altLang="zh-TW" sz="2800" b="0" dirty="0">
              <a:solidFill>
                <a:schemeClr val="tx1"/>
              </a:solidFill>
              <a:effectLst/>
              <a:latin typeface="微軟正黑體" panose="020B0604030504040204" pitchFamily="34" charset="-120"/>
            </a:endParaRPr>
          </a:p>
          <a:p>
            <a:pPr marL="0" indent="628650">
              <a:spcBef>
                <a:spcPts val="200"/>
              </a:spcBef>
              <a:spcAft>
                <a:spcPts val="200"/>
              </a:spcAft>
              <a:buNone/>
            </a:pPr>
            <a:r>
              <a:rPr lang="zh-TW" altLang="en-US" sz="2000" b="0" dirty="0">
                <a:solidFill>
                  <a:schemeClr val="tx1"/>
                </a:solidFill>
                <a:effectLst/>
                <a:latin typeface="微軟正黑體" panose="020B0604030504040204" pitchFamily="34" charset="-120"/>
              </a:rPr>
              <a:t>（計畫成果及結案後</a:t>
            </a:r>
            <a:r>
              <a:rPr lang="en-US" altLang="zh-TW" sz="2000" b="0" dirty="0">
                <a:solidFill>
                  <a:schemeClr val="tx1"/>
                </a:solidFill>
                <a:effectLst/>
                <a:latin typeface="微軟正黑體" panose="020B0604030504040204" pitchFamily="34" charset="-120"/>
              </a:rPr>
              <a:t>3</a:t>
            </a:r>
            <a:r>
              <a:rPr lang="zh-TW" altLang="en-US" sz="2000" b="0" dirty="0">
                <a:solidFill>
                  <a:schemeClr val="tx1"/>
                </a:solidFill>
                <a:effectLst/>
                <a:latin typeface="微軟正黑體" panose="020B0604030504040204" pitchFamily="34" charset="-120"/>
              </a:rPr>
              <a:t>年內預期效益</a:t>
            </a:r>
            <a:r>
              <a:rPr lang="en-US" altLang="zh-TW" sz="2000" b="0" dirty="0">
                <a:solidFill>
                  <a:schemeClr val="tx1"/>
                </a:solidFill>
                <a:effectLst/>
                <a:latin typeface="微軟正黑體" panose="020B0604030504040204" pitchFamily="34" charset="-120"/>
              </a:rPr>
              <a:t>-</a:t>
            </a:r>
            <a:r>
              <a:rPr lang="zh-TW" altLang="en-US" sz="2000" b="0" dirty="0">
                <a:solidFill>
                  <a:schemeClr val="tx1"/>
                </a:solidFill>
                <a:effectLst/>
                <a:latin typeface="微軟正黑體" panose="020B0604030504040204" pitchFamily="34" charset="-120"/>
              </a:rPr>
              <a:t>質化與量化）</a:t>
            </a:r>
            <a:endParaRPr lang="en-US" altLang="zh-TW" sz="2000" b="0" dirty="0">
              <a:solidFill>
                <a:schemeClr val="tx1"/>
              </a:solidFill>
              <a:effectLst/>
              <a:latin typeface="微軟正黑體" panose="020B0604030504040204" pitchFamily="34" charset="-120"/>
            </a:endParaRPr>
          </a:p>
          <a:p>
            <a:pPr marL="0" indent="628650">
              <a:spcBef>
                <a:spcPts val="200"/>
              </a:spcBef>
              <a:spcAft>
                <a:spcPts val="200"/>
              </a:spcAft>
              <a:buNone/>
            </a:pPr>
            <a:endParaRPr lang="en-US" altLang="zh-TW" sz="1000" b="0" dirty="0">
              <a:solidFill>
                <a:schemeClr val="tx1"/>
              </a:solidFill>
              <a:effectLst/>
              <a:latin typeface="微軟正黑體" panose="020B0604030504040204" pitchFamily="34" charset="-120"/>
            </a:endParaRPr>
          </a:p>
          <a:p>
            <a:pPr marL="0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zh-TW" altLang="en-US" sz="2800" b="0" dirty="0">
                <a:solidFill>
                  <a:schemeClr val="tx1"/>
                </a:solidFill>
                <a:effectLst/>
                <a:latin typeface="微軟正黑體" panose="020B0604030504040204" pitchFamily="34" charset="-120"/>
              </a:rPr>
              <a:t>五、資源投入</a:t>
            </a:r>
            <a:endParaRPr lang="en-US" altLang="zh-TW" sz="2800" b="0" dirty="0">
              <a:solidFill>
                <a:schemeClr val="tx1"/>
              </a:solidFill>
              <a:effectLst/>
              <a:latin typeface="微軟正黑體" panose="020B0604030504040204" pitchFamily="34" charset="-120"/>
            </a:endParaRPr>
          </a:p>
          <a:p>
            <a:pPr marL="0" indent="628650">
              <a:spcBef>
                <a:spcPts val="200"/>
              </a:spcBef>
              <a:spcAft>
                <a:spcPts val="200"/>
              </a:spcAft>
              <a:buNone/>
            </a:pPr>
            <a:r>
              <a:rPr lang="zh-TW" altLang="en-US" sz="2000" b="0" dirty="0">
                <a:solidFill>
                  <a:schemeClr val="tx1"/>
                </a:solidFill>
                <a:effectLst/>
                <a:latin typeface="微軟正黑體" panose="020B0604030504040204" pitchFamily="34" charset="-120"/>
              </a:rPr>
              <a:t>（經費分配與人力需求）</a:t>
            </a:r>
            <a:endParaRPr lang="en-US" altLang="zh-TW" sz="2000" b="0" dirty="0">
              <a:solidFill>
                <a:schemeClr val="tx1"/>
              </a:solidFill>
              <a:effectLst/>
              <a:latin typeface="微軟正黑體" panose="020B0604030504040204" pitchFamily="34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DC7F1E-A514-42E6-9260-410757DE528D}" type="slidenum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2802819" y="6260995"/>
            <a:ext cx="8208962" cy="3603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（包含但不限上述大綱項目撰寫，列印時本行請刪除）</a:t>
            </a:r>
          </a:p>
        </p:txBody>
      </p:sp>
    </p:spTree>
    <p:extLst>
      <p:ext uri="{BB962C8B-B14F-4D97-AF65-F5344CB8AC3E}">
        <p14:creationId xmlns:p14="http://schemas.microsoft.com/office/powerpoint/2010/main" val="1159793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84754" y="120271"/>
            <a:ext cx="7222491" cy="559572"/>
          </a:xfrm>
        </p:spPr>
        <p:txBody>
          <a:bodyPr/>
          <a:lstStyle/>
          <a:p>
            <a:r>
              <a:rPr lang="zh-TW" altLang="en-US" sz="4000" dirty="0"/>
              <a:t>簡報重點掌握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DC7F1E-A514-42E6-9260-410757DE528D}" type="slidenum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zh-TW" altLang="en-US">
              <a:solidFill>
                <a:prstClr val="black"/>
              </a:solidFill>
            </a:endParaRPr>
          </a:p>
        </p:txBody>
      </p:sp>
      <p:grpSp>
        <p:nvGrpSpPr>
          <p:cNvPr id="4" name="群組 3"/>
          <p:cNvGrpSpPr/>
          <p:nvPr/>
        </p:nvGrpSpPr>
        <p:grpSpPr>
          <a:xfrm>
            <a:off x="919865" y="1377699"/>
            <a:ext cx="3391724" cy="4458153"/>
            <a:chOff x="919865" y="1377699"/>
            <a:chExt cx="3391724" cy="4458153"/>
          </a:xfrm>
        </p:grpSpPr>
        <p:sp>
          <p:nvSpPr>
            <p:cNvPr id="15" name="Rectangle 4"/>
            <p:cNvSpPr>
              <a:spLocks noChangeArrowheads="1"/>
            </p:cNvSpPr>
            <p:nvPr/>
          </p:nvSpPr>
          <p:spPr bwMode="gray">
            <a:xfrm>
              <a:off x="919865" y="1377699"/>
              <a:ext cx="2836100" cy="3984875"/>
            </a:xfrm>
            <a:prstGeom prst="rect">
              <a:avLst/>
            </a:prstGeom>
            <a:solidFill>
              <a:srgbClr val="FFFFFF">
                <a:alpha val="10196"/>
              </a:srgbClr>
            </a:solidFill>
            <a:ln w="9525" algn="ctr">
              <a:solidFill>
                <a:srgbClr val="5F5F5F">
                  <a:alpha val="89803"/>
                </a:srgbClr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  <p:grpSp>
          <p:nvGrpSpPr>
            <p:cNvPr id="16" name="Group 5"/>
            <p:cNvGrpSpPr>
              <a:grpSpLocks/>
            </p:cNvGrpSpPr>
            <p:nvPr/>
          </p:nvGrpSpPr>
          <p:grpSpPr bwMode="auto">
            <a:xfrm>
              <a:off x="1336485" y="2009974"/>
              <a:ext cx="2324229" cy="2409825"/>
              <a:chOff x="193" y="1350"/>
              <a:chExt cx="1310" cy="1780"/>
            </a:xfrm>
          </p:grpSpPr>
          <p:sp>
            <p:nvSpPr>
              <p:cNvPr id="17" name="Freeform 6"/>
              <p:cNvSpPr>
                <a:spLocks/>
              </p:cNvSpPr>
              <p:nvPr/>
            </p:nvSpPr>
            <p:spPr bwMode="gray">
              <a:xfrm flipV="1">
                <a:off x="193" y="1350"/>
                <a:ext cx="1310" cy="749"/>
              </a:xfrm>
              <a:custGeom>
                <a:avLst/>
                <a:gdLst>
                  <a:gd name="T0" fmla="*/ 1530 w 1210"/>
                  <a:gd name="T1" fmla="*/ 344864 h 97"/>
                  <a:gd name="T2" fmla="*/ 1662 w 1210"/>
                  <a:gd name="T3" fmla="*/ 0 h 97"/>
                  <a:gd name="T4" fmla="*/ 133 w 1210"/>
                  <a:gd name="T5" fmla="*/ 0 h 97"/>
                  <a:gd name="T6" fmla="*/ 0 w 1210"/>
                  <a:gd name="T7" fmla="*/ 344864 h 97"/>
                  <a:gd name="T8" fmla="*/ 1530 w 1210"/>
                  <a:gd name="T9" fmla="*/ 344864 h 9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10"/>
                  <a:gd name="T16" fmla="*/ 0 h 97"/>
                  <a:gd name="T17" fmla="*/ 1210 w 1210"/>
                  <a:gd name="T18" fmla="*/ 97 h 9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10" h="97">
                    <a:moveTo>
                      <a:pt x="1113" y="97"/>
                    </a:moveTo>
                    <a:lnTo>
                      <a:pt x="1210" y="0"/>
                    </a:lnTo>
                    <a:lnTo>
                      <a:pt x="97" y="0"/>
                    </a:lnTo>
                    <a:lnTo>
                      <a:pt x="0" y="97"/>
                    </a:lnTo>
                    <a:lnTo>
                      <a:pt x="1113" y="97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C0C0C0"/>
                  </a:gs>
                  <a:gs pos="100000">
                    <a:srgbClr val="878787"/>
                  </a:gs>
                </a:gsLst>
                <a:lin ang="5400000" scaled="1"/>
              </a:gradFill>
              <a:ln w="9525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8" name="Freeform 7"/>
              <p:cNvSpPr>
                <a:spLocks/>
              </p:cNvSpPr>
              <p:nvPr/>
            </p:nvSpPr>
            <p:spPr bwMode="gray">
              <a:xfrm>
                <a:off x="196" y="2381"/>
                <a:ext cx="1307" cy="749"/>
              </a:xfrm>
              <a:custGeom>
                <a:avLst/>
                <a:gdLst>
                  <a:gd name="T0" fmla="*/ 1514 w 1210"/>
                  <a:gd name="T1" fmla="*/ 344864 h 97"/>
                  <a:gd name="T2" fmla="*/ 1647 w 1210"/>
                  <a:gd name="T3" fmla="*/ 0 h 97"/>
                  <a:gd name="T4" fmla="*/ 132 w 1210"/>
                  <a:gd name="T5" fmla="*/ 0 h 97"/>
                  <a:gd name="T6" fmla="*/ 0 w 1210"/>
                  <a:gd name="T7" fmla="*/ 344864 h 97"/>
                  <a:gd name="T8" fmla="*/ 1514 w 1210"/>
                  <a:gd name="T9" fmla="*/ 344864 h 9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10"/>
                  <a:gd name="T16" fmla="*/ 0 h 97"/>
                  <a:gd name="T17" fmla="*/ 1210 w 1210"/>
                  <a:gd name="T18" fmla="*/ 97 h 9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10" h="97">
                    <a:moveTo>
                      <a:pt x="1113" y="97"/>
                    </a:moveTo>
                    <a:lnTo>
                      <a:pt x="1210" y="0"/>
                    </a:lnTo>
                    <a:lnTo>
                      <a:pt x="97" y="0"/>
                    </a:lnTo>
                    <a:lnTo>
                      <a:pt x="0" y="97"/>
                    </a:lnTo>
                    <a:lnTo>
                      <a:pt x="1113" y="97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C0C0C0"/>
                  </a:gs>
                  <a:gs pos="100000">
                    <a:srgbClr val="858585"/>
                  </a:gs>
                </a:gsLst>
                <a:lin ang="5400000" scaled="1"/>
              </a:gradFill>
              <a:ln w="9525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19" name="AutoShape 8"/>
            <p:cNvSpPr>
              <a:spLocks noChangeArrowheads="1"/>
            </p:cNvSpPr>
            <p:nvPr/>
          </p:nvSpPr>
          <p:spPr bwMode="gray">
            <a:xfrm>
              <a:off x="919865" y="2798961"/>
              <a:ext cx="3391724" cy="812800"/>
            </a:xfrm>
            <a:prstGeom prst="rightArrow">
              <a:avLst>
                <a:gd name="adj1" fmla="val 54000"/>
                <a:gd name="adj2" fmla="val 68618"/>
              </a:avLst>
            </a:prstGeom>
            <a:gradFill rotWithShape="1">
              <a:gsLst>
                <a:gs pos="0">
                  <a:srgbClr val="6A5919"/>
                </a:gs>
                <a:gs pos="100000">
                  <a:srgbClr val="E5C037"/>
                </a:gs>
              </a:gsLst>
              <a:lin ang="0" scaled="1"/>
            </a:gradFill>
            <a:ln w="9525" algn="ctr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" name="Rectangle 9"/>
            <p:cNvSpPr>
              <a:spLocks noChangeArrowheads="1"/>
            </p:cNvSpPr>
            <p:nvPr/>
          </p:nvSpPr>
          <p:spPr bwMode="gray">
            <a:xfrm>
              <a:off x="1052362" y="1994097"/>
              <a:ext cx="2463890" cy="3841755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42353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21" name="Rectangle 15"/>
            <p:cNvSpPr>
              <a:spLocks noChangeArrowheads="1"/>
            </p:cNvSpPr>
            <p:nvPr/>
          </p:nvSpPr>
          <p:spPr bwMode="gray">
            <a:xfrm>
              <a:off x="1124623" y="1484883"/>
              <a:ext cx="2374166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zh-TW" altLang="en-US" sz="2400" b="1" dirty="0">
                  <a:solidFill>
                    <a:schemeClr val="tx2">
                      <a:lumMod val="50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簡報內容</a:t>
              </a:r>
              <a:endParaRPr lang="en-US" altLang="zh-CN" sz="2400" b="1" dirty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2" name="Text Box 17"/>
            <p:cNvSpPr txBox="1">
              <a:spLocks noChangeArrowheads="1"/>
            </p:cNvSpPr>
            <p:nvPr/>
          </p:nvSpPr>
          <p:spPr bwMode="gray">
            <a:xfrm>
              <a:off x="1052361" y="2063038"/>
              <a:ext cx="2383603" cy="3647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  <a:buClr>
                  <a:schemeClr val="bg1"/>
                </a:buClr>
              </a:pPr>
              <a:r>
                <a:rPr lang="zh-TW" altLang="en-US" sz="1600" b="1" dirty="0">
                  <a:solidFill>
                    <a:schemeClr val="tx2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清楚、明確與具體</a:t>
              </a:r>
              <a:endParaRPr lang="en-US" altLang="zh-TW" sz="1600" b="1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285750" indent="-285750">
                <a:spcBef>
                  <a:spcPts val="600"/>
                </a:spcBef>
                <a:buFont typeface="Wingdings" panose="05000000000000000000" pitchFamily="2" charset="2"/>
                <a:buChar char="u"/>
              </a:pPr>
              <a:r>
                <a:rPr lang="zh-TW" altLang="en-US" sz="1400" dirty="0">
                  <a:solidFill>
                    <a:schemeClr val="tx2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以</a:t>
              </a:r>
              <a:r>
                <a:rPr lang="zh-TW" altLang="en-US" sz="1600" b="1" dirty="0">
                  <a:solidFill>
                    <a:schemeClr val="accent6"/>
                  </a:solidFill>
                  <a:latin typeface="微軟正黑體" pitchFamily="34" charset="-120"/>
                  <a:ea typeface="微軟正黑體" pitchFamily="34" charset="-120"/>
                </a:rPr>
                <a:t>文字</a:t>
              </a:r>
              <a:r>
                <a:rPr lang="zh-TW" altLang="en-US" sz="1400" dirty="0">
                  <a:solidFill>
                    <a:schemeClr val="tx2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、</a:t>
              </a:r>
              <a:r>
                <a:rPr lang="zh-TW" altLang="en-US" sz="1600" b="1" dirty="0">
                  <a:solidFill>
                    <a:schemeClr val="accent6"/>
                  </a:solidFill>
                  <a:latin typeface="微軟正黑體" pitchFamily="34" charset="-120"/>
                  <a:ea typeface="微軟正黑體" pitchFamily="34" charset="-120"/>
                </a:rPr>
                <a:t>數字</a:t>
              </a:r>
              <a:r>
                <a:rPr lang="zh-TW" altLang="en-US" sz="1400" dirty="0">
                  <a:solidFill>
                    <a:schemeClr val="tx2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或</a:t>
              </a:r>
              <a:r>
                <a:rPr lang="zh-TW" altLang="en-US" sz="1600" b="1" dirty="0">
                  <a:solidFill>
                    <a:schemeClr val="accent6"/>
                  </a:solidFill>
                  <a:latin typeface="微軟正黑體" pitchFamily="34" charset="-120"/>
                  <a:ea typeface="微軟正黑體" pitchFamily="34" charset="-120"/>
                </a:rPr>
                <a:t>圖表</a:t>
              </a:r>
              <a:r>
                <a:rPr lang="zh-TW" altLang="en-US" sz="1400" dirty="0">
                  <a:solidFill>
                    <a:schemeClr val="tx2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方式呈現。</a:t>
              </a:r>
              <a:endParaRPr lang="en-US" altLang="zh-CN" sz="1400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>
                <a:lnSpc>
                  <a:spcPts val="1000"/>
                </a:lnSpc>
                <a:spcBef>
                  <a:spcPct val="50000"/>
                </a:spcBef>
                <a:buClr>
                  <a:schemeClr val="bg1"/>
                </a:buClr>
              </a:pPr>
              <a:endParaRPr lang="en-US" altLang="zh-TW" sz="1600" b="1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>
                <a:lnSpc>
                  <a:spcPts val="1000"/>
                </a:lnSpc>
                <a:spcBef>
                  <a:spcPct val="50000"/>
                </a:spcBef>
                <a:buClr>
                  <a:schemeClr val="bg1"/>
                </a:buClr>
              </a:pPr>
              <a:r>
                <a:rPr lang="zh-TW" altLang="en-US" sz="1600" b="1" dirty="0">
                  <a:solidFill>
                    <a:schemeClr val="tx2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實施方法及步驟</a:t>
              </a:r>
              <a:endParaRPr lang="en-US" altLang="zh-TW" sz="1600" b="1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285750" indent="-285750">
                <a:spcBef>
                  <a:spcPts val="600"/>
                </a:spcBef>
                <a:buFont typeface="Wingdings" panose="05000000000000000000" pitchFamily="2" charset="2"/>
                <a:buChar char="u"/>
              </a:pPr>
              <a:r>
                <a:rPr lang="zh-TW" altLang="en-US" sz="1400" dirty="0">
                  <a:solidFill>
                    <a:schemeClr val="tx2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中大企業共創</a:t>
              </a:r>
              <a:r>
                <a:rPr lang="en-US" altLang="zh-TW" sz="1600" b="1" dirty="0">
                  <a:solidFill>
                    <a:schemeClr val="accent6"/>
                  </a:solidFill>
                  <a:latin typeface="微軟正黑體" pitchFamily="34" charset="-120"/>
                  <a:ea typeface="微軟正黑體" pitchFamily="34" charset="-120"/>
                </a:rPr>
                <a:t>POB</a:t>
              </a:r>
              <a:r>
                <a:rPr lang="en-US" altLang="zh-TW" sz="1400" dirty="0">
                  <a:solidFill>
                    <a:schemeClr val="tx2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</a:t>
              </a:r>
              <a:r>
                <a:rPr lang="zh-TW" altLang="en-US" sz="1400" dirty="0">
                  <a:solidFill>
                    <a:schemeClr val="tx2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商模驗證</a:t>
              </a:r>
              <a:r>
                <a:rPr lang="en-US" altLang="zh-TW" sz="1400" dirty="0">
                  <a:solidFill>
                    <a:schemeClr val="tx2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)</a:t>
              </a:r>
              <a:r>
                <a:rPr lang="zh-TW" altLang="en-US" sz="1400" dirty="0">
                  <a:solidFill>
                    <a:schemeClr val="tx2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規劃，擬訂企業共創商模驗證規劃內容與提供佐證資料，並說明未來商模複製放大機制。</a:t>
              </a:r>
              <a:endParaRPr lang="en-US" altLang="zh-TW" sz="1400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285750" indent="-285750">
                <a:spcBef>
                  <a:spcPts val="600"/>
                </a:spcBef>
                <a:buFont typeface="Wingdings" panose="05000000000000000000" pitchFamily="2" charset="2"/>
                <a:buChar char="u"/>
              </a:pPr>
              <a:endParaRPr lang="en-US" altLang="zh-TW" sz="1400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ahoma" pitchFamily="34" charset="0"/>
              </a:endParaRPr>
            </a:p>
            <a:p>
              <a:pPr algn="ctr">
                <a:lnSpc>
                  <a:spcPts val="1000"/>
                </a:lnSpc>
                <a:spcBef>
                  <a:spcPct val="50000"/>
                </a:spcBef>
                <a:buClr>
                  <a:schemeClr val="bg1"/>
                </a:buClr>
              </a:pPr>
              <a:r>
                <a:rPr lang="zh-TW" altLang="en-US" sz="1600" b="1" dirty="0">
                  <a:solidFill>
                    <a:schemeClr val="tx2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計畫效益與產業鍵結</a:t>
              </a:r>
              <a:endParaRPr lang="en-US" altLang="zh-TW" sz="1600" b="1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285750" indent="-285750">
                <a:spcBef>
                  <a:spcPts val="600"/>
                </a:spcBef>
                <a:buFont typeface="Wingdings" panose="05000000000000000000" pitchFamily="2" charset="2"/>
                <a:buChar char="u"/>
              </a:pPr>
              <a:r>
                <a:rPr lang="zh-TW" altLang="en-US" sz="1400" dirty="0">
                  <a:solidFill>
                    <a:schemeClr val="tx2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產品、技術與商業模式於市場上</a:t>
              </a:r>
              <a:r>
                <a:rPr lang="zh-TW" altLang="en-US" sz="1600" b="1" dirty="0">
                  <a:solidFill>
                    <a:schemeClr val="accent6"/>
                  </a:solidFill>
                  <a:latin typeface="微軟正黑體" pitchFamily="34" charset="-120"/>
                  <a:ea typeface="微軟正黑體" pitchFamily="34" charset="-120"/>
                </a:rPr>
                <a:t>應用優勢</a:t>
              </a:r>
              <a:r>
                <a:rPr lang="zh-TW" altLang="en-US" sz="1400" dirty="0">
                  <a:solidFill>
                    <a:schemeClr val="tx2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。</a:t>
              </a:r>
              <a:endParaRPr lang="en-US" altLang="zh-TW" sz="1400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31" name="群組 30"/>
          <p:cNvGrpSpPr/>
          <p:nvPr/>
        </p:nvGrpSpPr>
        <p:grpSpPr>
          <a:xfrm>
            <a:off x="4299896" y="3597426"/>
            <a:ext cx="3725011" cy="2895545"/>
            <a:chOff x="4299896" y="3597426"/>
            <a:chExt cx="3725011" cy="2895545"/>
          </a:xfrm>
        </p:grpSpPr>
        <p:sp>
          <p:nvSpPr>
            <p:cNvPr id="33" name="Rectangle 10"/>
            <p:cNvSpPr>
              <a:spLocks noChangeArrowheads="1"/>
            </p:cNvSpPr>
            <p:nvPr/>
          </p:nvSpPr>
          <p:spPr bwMode="gray">
            <a:xfrm rot="5400000">
              <a:off x="4991459" y="3399646"/>
              <a:ext cx="2341885" cy="3725011"/>
            </a:xfrm>
            <a:prstGeom prst="rect">
              <a:avLst/>
            </a:prstGeom>
            <a:solidFill>
              <a:srgbClr val="F8F8F8">
                <a:alpha val="10196"/>
              </a:srgbClr>
            </a:solidFill>
            <a:ln w="9525" algn="ctr">
              <a:solidFill>
                <a:srgbClr val="5F5F5F">
                  <a:alpha val="89803"/>
                </a:srgbClr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  <p:grpSp>
          <p:nvGrpSpPr>
            <p:cNvPr id="34" name="Group 11"/>
            <p:cNvGrpSpPr>
              <a:grpSpLocks/>
            </p:cNvGrpSpPr>
            <p:nvPr/>
          </p:nvGrpSpPr>
          <p:grpSpPr bwMode="auto">
            <a:xfrm rot="5400000">
              <a:off x="5171365" y="3658287"/>
              <a:ext cx="1970484" cy="3090325"/>
              <a:chOff x="4267" y="1389"/>
              <a:chExt cx="1344" cy="1774"/>
            </a:xfrm>
          </p:grpSpPr>
          <p:sp>
            <p:nvSpPr>
              <p:cNvPr id="35" name="Freeform 12"/>
              <p:cNvSpPr>
                <a:spLocks/>
              </p:cNvSpPr>
              <p:nvPr/>
            </p:nvSpPr>
            <p:spPr bwMode="gray">
              <a:xfrm flipH="1" flipV="1">
                <a:off x="4267" y="1389"/>
                <a:ext cx="1344" cy="747"/>
              </a:xfrm>
              <a:custGeom>
                <a:avLst/>
                <a:gdLst>
                  <a:gd name="T0" fmla="*/ 1694 w 1210"/>
                  <a:gd name="T1" fmla="*/ 341186 h 97"/>
                  <a:gd name="T2" fmla="*/ 1842 w 1210"/>
                  <a:gd name="T3" fmla="*/ 0 h 97"/>
                  <a:gd name="T4" fmla="*/ 148 w 1210"/>
                  <a:gd name="T5" fmla="*/ 0 h 97"/>
                  <a:gd name="T6" fmla="*/ 0 w 1210"/>
                  <a:gd name="T7" fmla="*/ 341186 h 97"/>
                  <a:gd name="T8" fmla="*/ 1694 w 1210"/>
                  <a:gd name="T9" fmla="*/ 341186 h 9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10"/>
                  <a:gd name="T16" fmla="*/ 0 h 97"/>
                  <a:gd name="T17" fmla="*/ 1210 w 1210"/>
                  <a:gd name="T18" fmla="*/ 97 h 9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10" h="97">
                    <a:moveTo>
                      <a:pt x="1113" y="97"/>
                    </a:moveTo>
                    <a:lnTo>
                      <a:pt x="1210" y="0"/>
                    </a:lnTo>
                    <a:lnTo>
                      <a:pt x="97" y="0"/>
                    </a:lnTo>
                    <a:lnTo>
                      <a:pt x="0" y="97"/>
                    </a:lnTo>
                    <a:lnTo>
                      <a:pt x="1113" y="97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848484"/>
                  </a:gs>
                </a:gsLst>
                <a:lin ang="5400000" scaled="1"/>
              </a:gradFill>
              <a:ln w="9525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6" name="Freeform 13"/>
              <p:cNvSpPr>
                <a:spLocks/>
              </p:cNvSpPr>
              <p:nvPr/>
            </p:nvSpPr>
            <p:spPr bwMode="gray">
              <a:xfrm flipH="1">
                <a:off x="4267" y="2416"/>
                <a:ext cx="1329" cy="747"/>
              </a:xfrm>
              <a:custGeom>
                <a:avLst/>
                <a:gdLst>
                  <a:gd name="T0" fmla="*/ 1619 w 1210"/>
                  <a:gd name="T1" fmla="*/ 341186 h 97"/>
                  <a:gd name="T2" fmla="*/ 1762 w 1210"/>
                  <a:gd name="T3" fmla="*/ 0 h 97"/>
                  <a:gd name="T4" fmla="*/ 143 w 1210"/>
                  <a:gd name="T5" fmla="*/ 0 h 97"/>
                  <a:gd name="T6" fmla="*/ 0 w 1210"/>
                  <a:gd name="T7" fmla="*/ 341186 h 97"/>
                  <a:gd name="T8" fmla="*/ 1619 w 1210"/>
                  <a:gd name="T9" fmla="*/ 341186 h 9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10"/>
                  <a:gd name="T16" fmla="*/ 0 h 97"/>
                  <a:gd name="T17" fmla="*/ 1210 w 1210"/>
                  <a:gd name="T18" fmla="*/ 97 h 9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10" h="97">
                    <a:moveTo>
                      <a:pt x="1113" y="97"/>
                    </a:moveTo>
                    <a:lnTo>
                      <a:pt x="1210" y="0"/>
                    </a:lnTo>
                    <a:lnTo>
                      <a:pt x="97" y="0"/>
                    </a:lnTo>
                    <a:lnTo>
                      <a:pt x="0" y="97"/>
                    </a:lnTo>
                    <a:lnTo>
                      <a:pt x="1113" y="97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848484"/>
                  </a:gs>
                </a:gsLst>
                <a:lin ang="5400000" scaled="1"/>
              </a:gradFill>
              <a:ln w="9525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37" name="AutoShape 14"/>
            <p:cNvSpPr>
              <a:spLocks noChangeArrowheads="1"/>
            </p:cNvSpPr>
            <p:nvPr/>
          </p:nvSpPr>
          <p:spPr bwMode="gray">
            <a:xfrm rot="5400000" flipH="1">
              <a:off x="4682253" y="4613580"/>
              <a:ext cx="2895545" cy="863237"/>
            </a:xfrm>
            <a:prstGeom prst="rightArrow">
              <a:avLst>
                <a:gd name="adj1" fmla="val 62213"/>
                <a:gd name="adj2" fmla="val 69425"/>
              </a:avLst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0" scaled="1"/>
              <a:tileRect/>
            </a:gradFill>
            <a:ln w="9525" algn="ctr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38" name="Rectangle 18"/>
            <p:cNvSpPr>
              <a:spLocks noChangeArrowheads="1"/>
            </p:cNvSpPr>
            <p:nvPr/>
          </p:nvSpPr>
          <p:spPr bwMode="gray">
            <a:xfrm rot="5400000">
              <a:off x="5187098" y="3685144"/>
              <a:ext cx="1980801" cy="3323151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33333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39" name="文字方塊 38"/>
            <p:cNvSpPr txBox="1"/>
            <p:nvPr/>
          </p:nvSpPr>
          <p:spPr>
            <a:xfrm>
              <a:off x="4515923" y="4550873"/>
              <a:ext cx="3323151" cy="16773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zh-TW" altLang="en-US" sz="2400" b="1" dirty="0">
                  <a:solidFill>
                    <a:schemeClr val="tx2">
                      <a:lumMod val="50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會議規則</a:t>
              </a:r>
              <a:endParaRPr lang="en-US" altLang="zh-CN" sz="2400" b="1" dirty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endParaRPr>
            </a:p>
            <a:p>
              <a:pPr marL="285750" indent="-285750">
                <a:spcBef>
                  <a:spcPts val="600"/>
                </a:spcBef>
                <a:buFont typeface="Wingdings" panose="05000000000000000000" pitchFamily="2" charset="2"/>
                <a:buChar char="u"/>
              </a:pPr>
              <a:r>
                <a:rPr lang="zh-TW" altLang="en-US" sz="1600" b="1" dirty="0">
                  <a:solidFill>
                    <a:schemeClr val="tx2">
                      <a:lumMod val="50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簡報</a:t>
              </a:r>
              <a:r>
                <a:rPr lang="zh-TW" altLang="en-US" sz="1600" dirty="0">
                  <a:solidFill>
                    <a:schemeClr val="tx2">
                      <a:lumMod val="50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：</a:t>
              </a:r>
              <a:r>
                <a:rPr lang="en-US" altLang="zh-TW" sz="1600" b="1" u="sng" dirty="0">
                  <a:solidFill>
                    <a:schemeClr val="accent6"/>
                  </a:solidFill>
                  <a:latin typeface="微軟正黑體" pitchFamily="34" charset="-120"/>
                  <a:ea typeface="微軟正黑體" pitchFamily="34" charset="-120"/>
                </a:rPr>
                <a:t>15</a:t>
              </a:r>
              <a:r>
                <a:rPr lang="zh-TW" altLang="en-US" sz="1600" dirty="0">
                  <a:solidFill>
                    <a:schemeClr val="tx2">
                      <a:lumMod val="50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分鐘／</a:t>
              </a:r>
              <a:r>
                <a:rPr lang="zh-TW" altLang="en-US" sz="1600" b="1" dirty="0">
                  <a:solidFill>
                    <a:schemeClr val="tx2">
                      <a:lumMod val="50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問答</a:t>
              </a:r>
              <a:r>
                <a:rPr lang="zh-TW" altLang="en-US" sz="1600" dirty="0">
                  <a:solidFill>
                    <a:schemeClr val="tx2">
                      <a:lumMod val="50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：</a:t>
              </a:r>
              <a:r>
                <a:rPr lang="en-US" altLang="zh-TW" sz="1600" b="1" u="sng" dirty="0">
                  <a:solidFill>
                    <a:schemeClr val="accent6"/>
                  </a:solidFill>
                  <a:latin typeface="微軟正黑體" pitchFamily="34" charset="-120"/>
                  <a:ea typeface="微軟正黑體" pitchFamily="34" charset="-120"/>
                </a:rPr>
                <a:t>15</a:t>
              </a:r>
              <a:r>
                <a:rPr lang="zh-TW" altLang="en-US" sz="1600" dirty="0">
                  <a:solidFill>
                    <a:schemeClr val="tx2">
                      <a:lumMod val="50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分鐘。</a:t>
              </a:r>
              <a:endParaRPr lang="en-US" altLang="zh-TW" sz="1600" dirty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endParaRPr>
            </a:p>
            <a:p>
              <a:pPr marL="285750" indent="-285750">
                <a:spcBef>
                  <a:spcPts val="600"/>
                </a:spcBef>
                <a:buFont typeface="Wingdings" panose="05000000000000000000" pitchFamily="2" charset="2"/>
                <a:buChar char="u"/>
              </a:pPr>
              <a:r>
                <a:rPr lang="zh-HK" altLang="zh-TW" sz="1600" b="1" dirty="0">
                  <a:solidFill>
                    <a:schemeClr val="tx2">
                      <a:lumMod val="50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報到</a:t>
              </a:r>
              <a:r>
                <a:rPr lang="zh-TW" altLang="en-US" sz="1600" dirty="0">
                  <a:solidFill>
                    <a:schemeClr val="tx2">
                      <a:lumMod val="50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：</a:t>
              </a:r>
              <a:r>
                <a:rPr lang="zh-HK" altLang="zh-TW" sz="1600" dirty="0">
                  <a:solidFill>
                    <a:schemeClr val="tx2">
                      <a:lumMod val="50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會議</a:t>
              </a:r>
              <a:r>
                <a:rPr lang="zh-HK" altLang="zh-TW" sz="1600" b="1" dirty="0">
                  <a:solidFill>
                    <a:schemeClr val="accent6"/>
                  </a:solidFill>
                  <a:latin typeface="微軟正黑體" pitchFamily="34" charset="-120"/>
                  <a:ea typeface="微軟正黑體" pitchFamily="34" charset="-120"/>
                </a:rPr>
                <a:t>前</a:t>
              </a:r>
              <a:r>
                <a:rPr lang="en-US" altLang="zh-TW" sz="1600" b="1" dirty="0">
                  <a:solidFill>
                    <a:schemeClr val="accent6"/>
                  </a:solidFill>
                  <a:latin typeface="微軟正黑體" pitchFamily="34" charset="-120"/>
                  <a:ea typeface="微軟正黑體" pitchFamily="34" charset="-120"/>
                </a:rPr>
                <a:t>20 </a:t>
              </a:r>
              <a:r>
                <a:rPr lang="zh-HK" altLang="zh-TW" sz="1600" b="1" dirty="0">
                  <a:solidFill>
                    <a:schemeClr val="accent6"/>
                  </a:solidFill>
                  <a:latin typeface="微軟正黑體" pitchFamily="34" charset="-120"/>
                  <a:ea typeface="微軟正黑體" pitchFamily="34" charset="-120"/>
                </a:rPr>
                <a:t>分鐘</a:t>
              </a:r>
              <a:r>
                <a:rPr lang="zh-TW" altLang="en-US" sz="1600" dirty="0">
                  <a:solidFill>
                    <a:schemeClr val="tx2">
                      <a:lumMod val="50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。</a:t>
              </a:r>
              <a:endParaRPr lang="en-US" altLang="zh-TW" sz="1600" dirty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endParaRPr>
            </a:p>
            <a:p>
              <a:pPr marL="285750" indent="-285750">
                <a:spcBef>
                  <a:spcPts val="600"/>
                </a:spcBef>
                <a:buFont typeface="Wingdings" panose="05000000000000000000" pitchFamily="2" charset="2"/>
                <a:buChar char="u"/>
              </a:pPr>
              <a:r>
                <a:rPr lang="zh-TW" altLang="en-US" sz="1600" dirty="0">
                  <a:solidFill>
                    <a:schemeClr val="tx2">
                      <a:lumMod val="50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未出席或</a:t>
              </a:r>
              <a:r>
                <a:rPr lang="zh-HK" altLang="zh-TW" sz="1600" dirty="0">
                  <a:solidFill>
                    <a:schemeClr val="tx2">
                      <a:lumMod val="50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逾時經</a:t>
              </a:r>
              <a:r>
                <a:rPr lang="zh-HK" altLang="zh-TW" sz="1600" b="1" u="sng" dirty="0">
                  <a:solidFill>
                    <a:schemeClr val="accent6"/>
                  </a:solidFill>
                  <a:latin typeface="微軟正黑體" pitchFamily="34" charset="-120"/>
                  <a:ea typeface="微軟正黑體" pitchFamily="34" charset="-120"/>
                </a:rPr>
                <a:t>唱名</a:t>
              </a:r>
              <a:r>
                <a:rPr lang="en-US" altLang="zh-TW" sz="1600" b="1" u="sng" dirty="0">
                  <a:solidFill>
                    <a:schemeClr val="accent6"/>
                  </a:solidFill>
                  <a:latin typeface="微軟正黑體" pitchFamily="34" charset="-120"/>
                  <a:ea typeface="微軟正黑體" pitchFamily="34" charset="-120"/>
                </a:rPr>
                <a:t>3</a:t>
              </a:r>
              <a:r>
                <a:rPr lang="zh-HK" altLang="zh-TW" sz="1600" b="1" u="sng" dirty="0">
                  <a:solidFill>
                    <a:schemeClr val="accent6"/>
                  </a:solidFill>
                  <a:latin typeface="微軟正黑體" pitchFamily="34" charset="-120"/>
                  <a:ea typeface="微軟正黑體" pitchFamily="34" charset="-120"/>
                </a:rPr>
                <a:t>次</a:t>
              </a:r>
              <a:r>
                <a:rPr lang="zh-HK" altLang="zh-TW" sz="1600" dirty="0">
                  <a:solidFill>
                    <a:schemeClr val="tx2">
                      <a:lumMod val="50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未獲回應，視同放棄</a:t>
              </a:r>
              <a:r>
                <a:rPr lang="zh-TW" altLang="en-US" sz="1600" dirty="0">
                  <a:solidFill>
                    <a:schemeClr val="tx2">
                      <a:lumMod val="50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。</a:t>
              </a:r>
            </a:p>
          </p:txBody>
        </p:sp>
      </p:grpSp>
      <p:grpSp>
        <p:nvGrpSpPr>
          <p:cNvPr id="30" name="群組 29"/>
          <p:cNvGrpSpPr/>
          <p:nvPr/>
        </p:nvGrpSpPr>
        <p:grpSpPr>
          <a:xfrm>
            <a:off x="4611445" y="1546957"/>
            <a:ext cx="2907034" cy="1993292"/>
            <a:chOff x="4611445" y="1546957"/>
            <a:chExt cx="2907034" cy="1993292"/>
          </a:xfrm>
        </p:grpSpPr>
        <p:grpSp>
          <p:nvGrpSpPr>
            <p:cNvPr id="6" name="群組 5"/>
            <p:cNvGrpSpPr/>
            <p:nvPr/>
          </p:nvGrpSpPr>
          <p:grpSpPr>
            <a:xfrm>
              <a:off x="4611445" y="1851273"/>
              <a:ext cx="2907034" cy="1688976"/>
              <a:chOff x="3131840" y="1956048"/>
              <a:chExt cx="2907034" cy="1688976"/>
            </a:xfrm>
          </p:grpSpPr>
          <p:grpSp>
            <p:nvGrpSpPr>
              <p:cNvPr id="7" name="Group 3"/>
              <p:cNvGrpSpPr>
                <a:grpSpLocks/>
              </p:cNvGrpSpPr>
              <p:nvPr/>
            </p:nvGrpSpPr>
            <p:grpSpPr bwMode="auto">
              <a:xfrm>
                <a:off x="3173368" y="2066920"/>
                <a:ext cx="2865505" cy="1578104"/>
                <a:chOff x="1443" y="1680"/>
                <a:chExt cx="2706" cy="1854"/>
              </a:xfrm>
            </p:grpSpPr>
            <p:sp>
              <p:nvSpPr>
                <p:cNvPr id="12" name="Freeform 4"/>
                <p:cNvSpPr>
                  <a:spLocks/>
                </p:cNvSpPr>
                <p:nvPr/>
              </p:nvSpPr>
              <p:spPr bwMode="gray">
                <a:xfrm>
                  <a:off x="1851" y="2634"/>
                  <a:ext cx="2298" cy="900"/>
                </a:xfrm>
                <a:custGeom>
                  <a:avLst/>
                  <a:gdLst>
                    <a:gd name="T0" fmla="*/ 531 w 2298"/>
                    <a:gd name="T1" fmla="*/ 361 h 900"/>
                    <a:gd name="T2" fmla="*/ 999 w 2298"/>
                    <a:gd name="T3" fmla="*/ 406 h 900"/>
                    <a:gd name="T4" fmla="*/ 1547 w 2298"/>
                    <a:gd name="T5" fmla="*/ 188 h 900"/>
                    <a:gd name="T6" fmla="*/ 1325 w 2298"/>
                    <a:gd name="T7" fmla="*/ 131 h 900"/>
                    <a:gd name="T8" fmla="*/ 2005 w 2298"/>
                    <a:gd name="T9" fmla="*/ 0 h 900"/>
                    <a:gd name="T10" fmla="*/ 2298 w 2298"/>
                    <a:gd name="T11" fmla="*/ 425 h 900"/>
                    <a:gd name="T12" fmla="*/ 2054 w 2298"/>
                    <a:gd name="T13" fmla="*/ 340 h 900"/>
                    <a:gd name="T14" fmla="*/ 1120 w 2298"/>
                    <a:gd name="T15" fmla="*/ 816 h 900"/>
                    <a:gd name="T16" fmla="*/ 0 w 2298"/>
                    <a:gd name="T17" fmla="*/ 608 h 900"/>
                    <a:gd name="T18" fmla="*/ 401 w 2298"/>
                    <a:gd name="T19" fmla="*/ 633 h 900"/>
                    <a:gd name="T20" fmla="*/ 531 w 2298"/>
                    <a:gd name="T21" fmla="*/ 361 h 900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98"/>
                    <a:gd name="T34" fmla="*/ 0 h 900"/>
                    <a:gd name="T35" fmla="*/ 2298 w 2298"/>
                    <a:gd name="T36" fmla="*/ 900 h 900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98" h="900">
                      <a:moveTo>
                        <a:pt x="531" y="361"/>
                      </a:moveTo>
                      <a:cubicBezTo>
                        <a:pt x="623" y="386"/>
                        <a:pt x="670" y="427"/>
                        <a:pt x="999" y="406"/>
                      </a:cubicBezTo>
                      <a:cubicBezTo>
                        <a:pt x="1329" y="385"/>
                        <a:pt x="1493" y="233"/>
                        <a:pt x="1547" y="188"/>
                      </a:cubicBezTo>
                      <a:lnTo>
                        <a:pt x="1325" y="131"/>
                      </a:lnTo>
                      <a:lnTo>
                        <a:pt x="2005" y="0"/>
                      </a:lnTo>
                      <a:lnTo>
                        <a:pt x="2298" y="425"/>
                      </a:lnTo>
                      <a:lnTo>
                        <a:pt x="2054" y="340"/>
                      </a:lnTo>
                      <a:cubicBezTo>
                        <a:pt x="1934" y="456"/>
                        <a:pt x="1774" y="732"/>
                        <a:pt x="1120" y="816"/>
                      </a:cubicBezTo>
                      <a:cubicBezTo>
                        <a:pt x="466" y="900"/>
                        <a:pt x="119" y="633"/>
                        <a:pt x="0" y="608"/>
                      </a:cubicBezTo>
                      <a:lnTo>
                        <a:pt x="401" y="633"/>
                      </a:lnTo>
                      <a:lnTo>
                        <a:pt x="531" y="361"/>
                      </a:lnTo>
                      <a:close/>
                    </a:path>
                  </a:pathLst>
                </a:custGeom>
                <a:solidFill>
                  <a:srgbClr val="C0C0C0">
                    <a:alpha val="58038"/>
                  </a:srgb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13" name="Freeform 5"/>
                <p:cNvSpPr>
                  <a:spLocks/>
                </p:cNvSpPr>
                <p:nvPr/>
              </p:nvSpPr>
              <p:spPr bwMode="gray">
                <a:xfrm>
                  <a:off x="2281" y="1680"/>
                  <a:ext cx="1863" cy="1144"/>
                </a:xfrm>
                <a:custGeom>
                  <a:avLst/>
                  <a:gdLst>
                    <a:gd name="T0" fmla="*/ 474 w 1863"/>
                    <a:gd name="T1" fmla="*/ 211 h 1144"/>
                    <a:gd name="T2" fmla="*/ 463 w 1863"/>
                    <a:gd name="T3" fmla="*/ 0 h 1144"/>
                    <a:gd name="T4" fmla="*/ 0 w 1863"/>
                    <a:gd name="T5" fmla="*/ 404 h 1144"/>
                    <a:gd name="T6" fmla="*/ 498 w 1863"/>
                    <a:gd name="T7" fmla="*/ 815 h 1144"/>
                    <a:gd name="T8" fmla="*/ 490 w 1863"/>
                    <a:gd name="T9" fmla="*/ 580 h 1144"/>
                    <a:gd name="T10" fmla="*/ 1020 w 1863"/>
                    <a:gd name="T11" fmla="*/ 663 h 1144"/>
                    <a:gd name="T12" fmla="*/ 1200 w 1863"/>
                    <a:gd name="T13" fmla="*/ 982 h 1144"/>
                    <a:gd name="T14" fmla="*/ 1608 w 1863"/>
                    <a:gd name="T15" fmla="*/ 911 h 1144"/>
                    <a:gd name="T16" fmla="*/ 1762 w 1863"/>
                    <a:gd name="T17" fmla="*/ 1144 h 1144"/>
                    <a:gd name="T18" fmla="*/ 1739 w 1863"/>
                    <a:gd name="T19" fmla="*/ 701 h 1144"/>
                    <a:gd name="T20" fmla="*/ 1196 w 1863"/>
                    <a:gd name="T21" fmla="*/ 296 h 1144"/>
                    <a:gd name="T22" fmla="*/ 474 w 1863"/>
                    <a:gd name="T23" fmla="*/ 211 h 1144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863"/>
                    <a:gd name="T37" fmla="*/ 0 h 1144"/>
                    <a:gd name="T38" fmla="*/ 1863 w 1863"/>
                    <a:gd name="T39" fmla="*/ 1144 h 1144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863" h="1144">
                      <a:moveTo>
                        <a:pt x="474" y="211"/>
                      </a:moveTo>
                      <a:lnTo>
                        <a:pt x="463" y="0"/>
                      </a:lnTo>
                      <a:lnTo>
                        <a:pt x="0" y="404"/>
                      </a:lnTo>
                      <a:lnTo>
                        <a:pt x="498" y="815"/>
                      </a:lnTo>
                      <a:lnTo>
                        <a:pt x="490" y="580"/>
                      </a:lnTo>
                      <a:cubicBezTo>
                        <a:pt x="577" y="555"/>
                        <a:pt x="902" y="596"/>
                        <a:pt x="1020" y="663"/>
                      </a:cubicBezTo>
                      <a:cubicBezTo>
                        <a:pt x="1239" y="776"/>
                        <a:pt x="1189" y="964"/>
                        <a:pt x="1200" y="982"/>
                      </a:cubicBezTo>
                      <a:lnTo>
                        <a:pt x="1608" y="911"/>
                      </a:lnTo>
                      <a:lnTo>
                        <a:pt x="1762" y="1144"/>
                      </a:lnTo>
                      <a:cubicBezTo>
                        <a:pt x="1783" y="1109"/>
                        <a:pt x="1863" y="914"/>
                        <a:pt x="1739" y="701"/>
                      </a:cubicBezTo>
                      <a:cubicBezTo>
                        <a:pt x="1615" y="488"/>
                        <a:pt x="1492" y="406"/>
                        <a:pt x="1196" y="296"/>
                      </a:cubicBezTo>
                      <a:cubicBezTo>
                        <a:pt x="900" y="186"/>
                        <a:pt x="474" y="211"/>
                        <a:pt x="474" y="211"/>
                      </a:cubicBezTo>
                      <a:close/>
                    </a:path>
                  </a:pathLst>
                </a:custGeom>
                <a:solidFill>
                  <a:srgbClr val="C0C0C0">
                    <a:alpha val="58038"/>
                  </a:srgb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14" name="Freeform 6"/>
                <p:cNvSpPr>
                  <a:spLocks/>
                </p:cNvSpPr>
                <p:nvPr/>
              </p:nvSpPr>
              <p:spPr bwMode="gray">
                <a:xfrm>
                  <a:off x="1443" y="1934"/>
                  <a:ext cx="1018" cy="1289"/>
                </a:xfrm>
                <a:custGeom>
                  <a:avLst/>
                  <a:gdLst>
                    <a:gd name="T0" fmla="*/ 0 w 1018"/>
                    <a:gd name="T1" fmla="*/ 1220 h 1289"/>
                    <a:gd name="T2" fmla="*/ 774 w 1018"/>
                    <a:gd name="T3" fmla="*/ 1289 h 1289"/>
                    <a:gd name="T4" fmla="*/ 966 w 1018"/>
                    <a:gd name="T5" fmla="*/ 866 h 1289"/>
                    <a:gd name="T6" fmla="*/ 733 w 1018"/>
                    <a:gd name="T7" fmla="*/ 935 h 1289"/>
                    <a:gd name="T8" fmla="*/ 602 w 1018"/>
                    <a:gd name="T9" fmla="*/ 629 h 1289"/>
                    <a:gd name="T10" fmla="*/ 1018 w 1018"/>
                    <a:gd name="T11" fmla="*/ 346 h 1289"/>
                    <a:gd name="T12" fmla="*/ 777 w 1018"/>
                    <a:gd name="T13" fmla="*/ 156 h 1289"/>
                    <a:gd name="T14" fmla="*/ 976 w 1018"/>
                    <a:gd name="T15" fmla="*/ 0 h 1289"/>
                    <a:gd name="T16" fmla="*/ 346 w 1018"/>
                    <a:gd name="T17" fmla="*/ 233 h 1289"/>
                    <a:gd name="T18" fmla="*/ 21 w 1018"/>
                    <a:gd name="T19" fmla="*/ 669 h 1289"/>
                    <a:gd name="T20" fmla="*/ 209 w 1018"/>
                    <a:gd name="T21" fmla="*/ 1139 h 1289"/>
                    <a:gd name="T22" fmla="*/ 0 w 1018"/>
                    <a:gd name="T23" fmla="*/ 1220 h 1289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018"/>
                    <a:gd name="T37" fmla="*/ 0 h 1289"/>
                    <a:gd name="T38" fmla="*/ 1018 w 1018"/>
                    <a:gd name="T39" fmla="*/ 1289 h 1289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018" h="1289">
                      <a:moveTo>
                        <a:pt x="0" y="1220"/>
                      </a:moveTo>
                      <a:lnTo>
                        <a:pt x="774" y="1289"/>
                      </a:lnTo>
                      <a:lnTo>
                        <a:pt x="966" y="866"/>
                      </a:lnTo>
                      <a:lnTo>
                        <a:pt x="733" y="935"/>
                      </a:lnTo>
                      <a:cubicBezTo>
                        <a:pt x="672" y="896"/>
                        <a:pt x="552" y="799"/>
                        <a:pt x="602" y="629"/>
                      </a:cubicBezTo>
                      <a:cubicBezTo>
                        <a:pt x="653" y="458"/>
                        <a:pt x="984" y="345"/>
                        <a:pt x="1018" y="346"/>
                      </a:cubicBezTo>
                      <a:lnTo>
                        <a:pt x="777" y="156"/>
                      </a:lnTo>
                      <a:lnTo>
                        <a:pt x="976" y="0"/>
                      </a:lnTo>
                      <a:cubicBezTo>
                        <a:pt x="727" y="41"/>
                        <a:pt x="502" y="123"/>
                        <a:pt x="346" y="233"/>
                      </a:cubicBezTo>
                      <a:cubicBezTo>
                        <a:pt x="189" y="343"/>
                        <a:pt x="44" y="517"/>
                        <a:pt x="21" y="669"/>
                      </a:cubicBezTo>
                      <a:cubicBezTo>
                        <a:pt x="7" y="814"/>
                        <a:pt x="62" y="1010"/>
                        <a:pt x="209" y="1139"/>
                      </a:cubicBezTo>
                      <a:lnTo>
                        <a:pt x="0" y="1220"/>
                      </a:lnTo>
                      <a:close/>
                    </a:path>
                  </a:pathLst>
                </a:custGeom>
                <a:solidFill>
                  <a:srgbClr val="C0C0C0">
                    <a:alpha val="58038"/>
                  </a:srgb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8" name="Group 7"/>
              <p:cNvGrpSpPr>
                <a:grpSpLocks/>
              </p:cNvGrpSpPr>
              <p:nvPr/>
            </p:nvGrpSpPr>
            <p:grpSpPr bwMode="auto">
              <a:xfrm>
                <a:off x="3131840" y="1956048"/>
                <a:ext cx="2907034" cy="1536575"/>
                <a:chOff x="1443" y="1680"/>
                <a:chExt cx="2706" cy="1854"/>
              </a:xfrm>
            </p:grpSpPr>
            <p:sp>
              <p:nvSpPr>
                <p:cNvPr id="9" name="Freeform 8"/>
                <p:cNvSpPr>
                  <a:spLocks/>
                </p:cNvSpPr>
                <p:nvPr/>
              </p:nvSpPr>
              <p:spPr bwMode="gray">
                <a:xfrm>
                  <a:off x="1851" y="2634"/>
                  <a:ext cx="2298" cy="900"/>
                </a:xfrm>
                <a:custGeom>
                  <a:avLst/>
                  <a:gdLst/>
                  <a:ahLst/>
                  <a:cxnLst>
                    <a:cxn ang="0">
                      <a:pos x="531" y="361"/>
                    </a:cxn>
                    <a:cxn ang="0">
                      <a:pos x="999" y="406"/>
                    </a:cxn>
                    <a:cxn ang="0">
                      <a:pos x="1547" y="188"/>
                    </a:cxn>
                    <a:cxn ang="0">
                      <a:pos x="1325" y="131"/>
                    </a:cxn>
                    <a:cxn ang="0">
                      <a:pos x="2005" y="0"/>
                    </a:cxn>
                    <a:cxn ang="0">
                      <a:pos x="2298" y="425"/>
                    </a:cxn>
                    <a:cxn ang="0">
                      <a:pos x="2054" y="340"/>
                    </a:cxn>
                    <a:cxn ang="0">
                      <a:pos x="1120" y="816"/>
                    </a:cxn>
                    <a:cxn ang="0">
                      <a:pos x="0" y="608"/>
                    </a:cxn>
                    <a:cxn ang="0">
                      <a:pos x="401" y="633"/>
                    </a:cxn>
                    <a:cxn ang="0">
                      <a:pos x="531" y="361"/>
                    </a:cxn>
                  </a:cxnLst>
                  <a:rect l="0" t="0" r="r" b="b"/>
                  <a:pathLst>
                    <a:path w="2298" h="900">
                      <a:moveTo>
                        <a:pt x="531" y="361"/>
                      </a:moveTo>
                      <a:cubicBezTo>
                        <a:pt x="623" y="386"/>
                        <a:pt x="670" y="427"/>
                        <a:pt x="999" y="406"/>
                      </a:cubicBezTo>
                      <a:cubicBezTo>
                        <a:pt x="1329" y="385"/>
                        <a:pt x="1493" y="233"/>
                        <a:pt x="1547" y="188"/>
                      </a:cubicBezTo>
                      <a:lnTo>
                        <a:pt x="1325" y="131"/>
                      </a:lnTo>
                      <a:lnTo>
                        <a:pt x="2005" y="0"/>
                      </a:lnTo>
                      <a:lnTo>
                        <a:pt x="2298" y="425"/>
                      </a:lnTo>
                      <a:lnTo>
                        <a:pt x="2054" y="340"/>
                      </a:lnTo>
                      <a:cubicBezTo>
                        <a:pt x="1934" y="456"/>
                        <a:pt x="1774" y="732"/>
                        <a:pt x="1120" y="816"/>
                      </a:cubicBezTo>
                      <a:cubicBezTo>
                        <a:pt x="466" y="900"/>
                        <a:pt x="119" y="633"/>
                        <a:pt x="0" y="608"/>
                      </a:cubicBezTo>
                      <a:lnTo>
                        <a:pt x="401" y="633"/>
                      </a:lnTo>
                      <a:lnTo>
                        <a:pt x="531" y="36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  <p:sp>
              <p:nvSpPr>
                <p:cNvPr id="10" name="Freeform 9"/>
                <p:cNvSpPr>
                  <a:spLocks/>
                </p:cNvSpPr>
                <p:nvPr/>
              </p:nvSpPr>
              <p:spPr bwMode="gray">
                <a:xfrm>
                  <a:off x="2281" y="1680"/>
                  <a:ext cx="1863" cy="1144"/>
                </a:xfrm>
                <a:custGeom>
                  <a:avLst/>
                  <a:gdLst/>
                  <a:ahLst/>
                  <a:cxnLst>
                    <a:cxn ang="0">
                      <a:pos x="474" y="211"/>
                    </a:cxn>
                    <a:cxn ang="0">
                      <a:pos x="463" y="0"/>
                    </a:cxn>
                    <a:cxn ang="0">
                      <a:pos x="0" y="404"/>
                    </a:cxn>
                    <a:cxn ang="0">
                      <a:pos x="498" y="815"/>
                    </a:cxn>
                    <a:cxn ang="0">
                      <a:pos x="490" y="580"/>
                    </a:cxn>
                    <a:cxn ang="0">
                      <a:pos x="1020" y="663"/>
                    </a:cxn>
                    <a:cxn ang="0">
                      <a:pos x="1200" y="982"/>
                    </a:cxn>
                    <a:cxn ang="0">
                      <a:pos x="1608" y="911"/>
                    </a:cxn>
                    <a:cxn ang="0">
                      <a:pos x="1762" y="1144"/>
                    </a:cxn>
                    <a:cxn ang="0">
                      <a:pos x="1739" y="701"/>
                    </a:cxn>
                    <a:cxn ang="0">
                      <a:pos x="1196" y="296"/>
                    </a:cxn>
                    <a:cxn ang="0">
                      <a:pos x="474" y="211"/>
                    </a:cxn>
                  </a:cxnLst>
                  <a:rect l="0" t="0" r="r" b="b"/>
                  <a:pathLst>
                    <a:path w="1863" h="1144">
                      <a:moveTo>
                        <a:pt x="474" y="211"/>
                      </a:moveTo>
                      <a:lnTo>
                        <a:pt x="463" y="0"/>
                      </a:lnTo>
                      <a:lnTo>
                        <a:pt x="0" y="404"/>
                      </a:lnTo>
                      <a:lnTo>
                        <a:pt x="498" y="815"/>
                      </a:lnTo>
                      <a:lnTo>
                        <a:pt x="490" y="580"/>
                      </a:lnTo>
                      <a:cubicBezTo>
                        <a:pt x="577" y="555"/>
                        <a:pt x="902" y="596"/>
                        <a:pt x="1020" y="663"/>
                      </a:cubicBezTo>
                      <a:cubicBezTo>
                        <a:pt x="1239" y="776"/>
                        <a:pt x="1189" y="964"/>
                        <a:pt x="1200" y="982"/>
                      </a:cubicBezTo>
                      <a:lnTo>
                        <a:pt x="1608" y="911"/>
                      </a:lnTo>
                      <a:lnTo>
                        <a:pt x="1762" y="1144"/>
                      </a:lnTo>
                      <a:cubicBezTo>
                        <a:pt x="1783" y="1109"/>
                        <a:pt x="1863" y="914"/>
                        <a:pt x="1739" y="701"/>
                      </a:cubicBezTo>
                      <a:cubicBezTo>
                        <a:pt x="1615" y="488"/>
                        <a:pt x="1492" y="406"/>
                        <a:pt x="1196" y="296"/>
                      </a:cubicBezTo>
                      <a:cubicBezTo>
                        <a:pt x="900" y="186"/>
                        <a:pt x="474" y="211"/>
                        <a:pt x="474" y="21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  <p:sp>
              <p:nvSpPr>
                <p:cNvPr id="11" name="Freeform 10"/>
                <p:cNvSpPr>
                  <a:spLocks/>
                </p:cNvSpPr>
                <p:nvPr/>
              </p:nvSpPr>
              <p:spPr bwMode="gray">
                <a:xfrm>
                  <a:off x="1443" y="1934"/>
                  <a:ext cx="1018" cy="1289"/>
                </a:xfrm>
                <a:custGeom>
                  <a:avLst/>
                  <a:gdLst/>
                  <a:ahLst/>
                  <a:cxnLst>
                    <a:cxn ang="0">
                      <a:pos x="0" y="1220"/>
                    </a:cxn>
                    <a:cxn ang="0">
                      <a:pos x="774" y="1289"/>
                    </a:cxn>
                    <a:cxn ang="0">
                      <a:pos x="966" y="866"/>
                    </a:cxn>
                    <a:cxn ang="0">
                      <a:pos x="733" y="935"/>
                    </a:cxn>
                    <a:cxn ang="0">
                      <a:pos x="602" y="629"/>
                    </a:cxn>
                    <a:cxn ang="0">
                      <a:pos x="1018" y="346"/>
                    </a:cxn>
                    <a:cxn ang="0">
                      <a:pos x="777" y="156"/>
                    </a:cxn>
                    <a:cxn ang="0">
                      <a:pos x="976" y="0"/>
                    </a:cxn>
                    <a:cxn ang="0">
                      <a:pos x="346" y="233"/>
                    </a:cxn>
                    <a:cxn ang="0">
                      <a:pos x="21" y="669"/>
                    </a:cxn>
                    <a:cxn ang="0">
                      <a:pos x="209" y="1139"/>
                    </a:cxn>
                    <a:cxn ang="0">
                      <a:pos x="0" y="1220"/>
                    </a:cxn>
                  </a:cxnLst>
                  <a:rect l="0" t="0" r="r" b="b"/>
                  <a:pathLst>
                    <a:path w="1018" h="1289">
                      <a:moveTo>
                        <a:pt x="0" y="1220"/>
                      </a:moveTo>
                      <a:lnTo>
                        <a:pt x="774" y="1289"/>
                      </a:lnTo>
                      <a:lnTo>
                        <a:pt x="966" y="866"/>
                      </a:lnTo>
                      <a:lnTo>
                        <a:pt x="733" y="935"/>
                      </a:lnTo>
                      <a:cubicBezTo>
                        <a:pt x="672" y="896"/>
                        <a:pt x="552" y="799"/>
                        <a:pt x="602" y="629"/>
                      </a:cubicBezTo>
                      <a:cubicBezTo>
                        <a:pt x="653" y="458"/>
                        <a:pt x="984" y="345"/>
                        <a:pt x="1018" y="346"/>
                      </a:cubicBezTo>
                      <a:lnTo>
                        <a:pt x="777" y="156"/>
                      </a:lnTo>
                      <a:lnTo>
                        <a:pt x="976" y="0"/>
                      </a:lnTo>
                      <a:cubicBezTo>
                        <a:pt x="727" y="41"/>
                        <a:pt x="502" y="123"/>
                        <a:pt x="346" y="233"/>
                      </a:cubicBezTo>
                      <a:cubicBezTo>
                        <a:pt x="189" y="343"/>
                        <a:pt x="44" y="517"/>
                        <a:pt x="21" y="669"/>
                      </a:cubicBezTo>
                      <a:cubicBezTo>
                        <a:pt x="7" y="814"/>
                        <a:pt x="62" y="1010"/>
                        <a:pt x="209" y="1139"/>
                      </a:cubicBezTo>
                      <a:lnTo>
                        <a:pt x="0" y="122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tint val="72549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</p:grpSp>
        </p:grpSp>
        <p:grpSp>
          <p:nvGrpSpPr>
            <p:cNvPr id="50" name="Group 32"/>
            <p:cNvGrpSpPr>
              <a:grpSpLocks/>
            </p:cNvGrpSpPr>
            <p:nvPr/>
          </p:nvGrpSpPr>
          <p:grpSpPr bwMode="auto">
            <a:xfrm rot="291726">
              <a:off x="5565082" y="1546957"/>
              <a:ext cx="915486" cy="1629755"/>
              <a:chOff x="1971" y="2318"/>
              <a:chExt cx="482" cy="596"/>
            </a:xfrm>
          </p:grpSpPr>
          <p:sp>
            <p:nvSpPr>
              <p:cNvPr id="51" name="Oval 33"/>
              <p:cNvSpPr>
                <a:spLocks noChangeArrowheads="1"/>
              </p:cNvSpPr>
              <p:nvPr/>
            </p:nvSpPr>
            <p:spPr bwMode="gray">
              <a:xfrm>
                <a:off x="2149" y="2318"/>
                <a:ext cx="126" cy="123"/>
              </a:xfrm>
              <a:prstGeom prst="ellipse">
                <a:avLst/>
              </a:prstGeom>
              <a:solidFill>
                <a:srgbClr val="FFCC00"/>
              </a:solidFill>
              <a:ln w="9525">
                <a:round/>
                <a:headEnd/>
                <a:tailEnd/>
              </a:ln>
              <a:scene3d>
                <a:camera prst="legacyPerspectiveFront">
                  <a:rot lat="20099991" lon="1500000" rev="0"/>
                </a:camera>
                <a:lightRig rig="legacyFlat2" dir="t"/>
              </a:scene3d>
              <a:sp3d extrusionH="36500" prstMaterial="legacyMatte">
                <a:bevelT w="13500" h="13500" prst="angle"/>
                <a:bevelB w="13500" h="13500" prst="angle"/>
                <a:extrusionClr>
                  <a:srgbClr val="FFB219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zh-CN" altLang="en-US"/>
              </a:p>
            </p:txBody>
          </p:sp>
          <p:sp>
            <p:nvSpPr>
              <p:cNvPr id="52" name="Freeform 34"/>
              <p:cNvSpPr>
                <a:spLocks/>
              </p:cNvSpPr>
              <p:nvPr/>
            </p:nvSpPr>
            <p:spPr bwMode="gray">
              <a:xfrm>
                <a:off x="1971" y="2336"/>
                <a:ext cx="482" cy="578"/>
              </a:xfrm>
              <a:custGeom>
                <a:avLst/>
                <a:gdLst>
                  <a:gd name="T0" fmla="*/ 1 w 3312"/>
                  <a:gd name="T1" fmla="*/ 0 h 3962"/>
                  <a:gd name="T2" fmla="*/ 1 w 3312"/>
                  <a:gd name="T3" fmla="*/ 0 h 3962"/>
                  <a:gd name="T4" fmla="*/ 1 w 3312"/>
                  <a:gd name="T5" fmla="*/ 0 h 3962"/>
                  <a:gd name="T6" fmla="*/ 1 w 3312"/>
                  <a:gd name="T7" fmla="*/ 0 h 3962"/>
                  <a:gd name="T8" fmla="*/ 1 w 3312"/>
                  <a:gd name="T9" fmla="*/ 0 h 3962"/>
                  <a:gd name="T10" fmla="*/ 1 w 3312"/>
                  <a:gd name="T11" fmla="*/ 0 h 3962"/>
                  <a:gd name="T12" fmla="*/ 1 w 3312"/>
                  <a:gd name="T13" fmla="*/ 0 h 3962"/>
                  <a:gd name="T14" fmla="*/ 1 w 3312"/>
                  <a:gd name="T15" fmla="*/ 1 h 3962"/>
                  <a:gd name="T16" fmla="*/ 1 w 3312"/>
                  <a:gd name="T17" fmla="*/ 1 h 3962"/>
                  <a:gd name="T18" fmla="*/ 1 w 3312"/>
                  <a:gd name="T19" fmla="*/ 2 h 3962"/>
                  <a:gd name="T20" fmla="*/ 1 w 3312"/>
                  <a:gd name="T21" fmla="*/ 2 h 3962"/>
                  <a:gd name="T22" fmla="*/ 1 w 3312"/>
                  <a:gd name="T23" fmla="*/ 2 h 3962"/>
                  <a:gd name="T24" fmla="*/ 1 w 3312"/>
                  <a:gd name="T25" fmla="*/ 1 h 3962"/>
                  <a:gd name="T26" fmla="*/ 1 w 3312"/>
                  <a:gd name="T27" fmla="*/ 1 h 3962"/>
                  <a:gd name="T28" fmla="*/ 0 w 3312"/>
                  <a:gd name="T29" fmla="*/ 2 h 3962"/>
                  <a:gd name="T30" fmla="*/ 0 w 3312"/>
                  <a:gd name="T31" fmla="*/ 2 h 3962"/>
                  <a:gd name="T32" fmla="*/ 0 w 3312"/>
                  <a:gd name="T33" fmla="*/ 2 h 3962"/>
                  <a:gd name="T34" fmla="*/ 0 w 3312"/>
                  <a:gd name="T35" fmla="*/ 1 h 3962"/>
                  <a:gd name="T36" fmla="*/ 0 w 3312"/>
                  <a:gd name="T37" fmla="*/ 1 h 3962"/>
                  <a:gd name="T38" fmla="*/ 0 w 3312"/>
                  <a:gd name="T39" fmla="*/ 0 h 3962"/>
                  <a:gd name="T40" fmla="*/ 0 w 3312"/>
                  <a:gd name="T41" fmla="*/ 0 h 3962"/>
                  <a:gd name="T42" fmla="*/ 0 w 3312"/>
                  <a:gd name="T43" fmla="*/ 0 h 3962"/>
                  <a:gd name="T44" fmla="*/ 0 w 3312"/>
                  <a:gd name="T45" fmla="*/ 0 h 3962"/>
                  <a:gd name="T46" fmla="*/ 1 w 3312"/>
                  <a:gd name="T47" fmla="*/ 0 h 396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312"/>
                  <a:gd name="T73" fmla="*/ 0 h 3962"/>
                  <a:gd name="T74" fmla="*/ 3312 w 3312"/>
                  <a:gd name="T75" fmla="*/ 3962 h 396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312" h="3962">
                    <a:moveTo>
                      <a:pt x="1376" y="696"/>
                    </a:moveTo>
                    <a:cubicBezTo>
                      <a:pt x="1401" y="795"/>
                      <a:pt x="1489" y="920"/>
                      <a:pt x="1639" y="920"/>
                    </a:cubicBezTo>
                    <a:cubicBezTo>
                      <a:pt x="1801" y="920"/>
                      <a:pt x="1876" y="795"/>
                      <a:pt x="1926" y="708"/>
                    </a:cubicBezTo>
                    <a:lnTo>
                      <a:pt x="2940" y="66"/>
                    </a:lnTo>
                    <a:cubicBezTo>
                      <a:pt x="3042" y="0"/>
                      <a:pt x="3142" y="16"/>
                      <a:pt x="3204" y="78"/>
                    </a:cubicBezTo>
                    <a:cubicBezTo>
                      <a:pt x="3267" y="140"/>
                      <a:pt x="3312" y="264"/>
                      <a:pt x="3072" y="444"/>
                    </a:cubicBezTo>
                    <a:lnTo>
                      <a:pt x="2139" y="1081"/>
                    </a:lnTo>
                    <a:lnTo>
                      <a:pt x="2476" y="2372"/>
                    </a:lnTo>
                    <a:lnTo>
                      <a:pt x="2251" y="2435"/>
                    </a:lnTo>
                    <a:lnTo>
                      <a:pt x="2614" y="3589"/>
                    </a:lnTo>
                    <a:cubicBezTo>
                      <a:pt x="2651" y="3751"/>
                      <a:pt x="2639" y="3863"/>
                      <a:pt x="2539" y="3925"/>
                    </a:cubicBezTo>
                    <a:cubicBezTo>
                      <a:pt x="2401" y="3962"/>
                      <a:pt x="2289" y="3863"/>
                      <a:pt x="2226" y="3689"/>
                    </a:cubicBezTo>
                    <a:cubicBezTo>
                      <a:pt x="2101" y="3453"/>
                      <a:pt x="1876" y="2720"/>
                      <a:pt x="1789" y="2534"/>
                    </a:cubicBezTo>
                    <a:lnTo>
                      <a:pt x="1414" y="2534"/>
                    </a:lnTo>
                    <a:cubicBezTo>
                      <a:pt x="1339" y="2770"/>
                      <a:pt x="1151" y="3465"/>
                      <a:pt x="1051" y="3689"/>
                    </a:cubicBezTo>
                    <a:cubicBezTo>
                      <a:pt x="1001" y="3838"/>
                      <a:pt x="914" y="3950"/>
                      <a:pt x="789" y="3925"/>
                    </a:cubicBezTo>
                    <a:cubicBezTo>
                      <a:pt x="714" y="3875"/>
                      <a:pt x="614" y="3838"/>
                      <a:pt x="676" y="3577"/>
                    </a:cubicBezTo>
                    <a:lnTo>
                      <a:pt x="1001" y="2459"/>
                    </a:lnTo>
                    <a:lnTo>
                      <a:pt x="751" y="2397"/>
                    </a:lnTo>
                    <a:lnTo>
                      <a:pt x="1126" y="1081"/>
                    </a:lnTo>
                    <a:lnTo>
                      <a:pt x="139" y="497"/>
                    </a:lnTo>
                    <a:cubicBezTo>
                      <a:pt x="54" y="402"/>
                      <a:pt x="0" y="342"/>
                      <a:pt x="60" y="180"/>
                    </a:cubicBezTo>
                    <a:cubicBezTo>
                      <a:pt x="186" y="102"/>
                      <a:pt x="214" y="112"/>
                      <a:pt x="389" y="162"/>
                    </a:cubicBezTo>
                    <a:lnTo>
                      <a:pt x="1376" y="696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round/>
                <a:headEnd/>
                <a:tailEnd/>
              </a:ln>
              <a:scene3d>
                <a:camera prst="legacyPerspectiveFront">
                  <a:rot lat="20099991" lon="1500000" rev="0"/>
                </a:camera>
                <a:lightRig rig="legacyFlat2" dir="t"/>
              </a:scene3d>
              <a:sp3d extrusionH="36500" prstMaterial="legacyMatte">
                <a:bevelT w="13500" h="13500" prst="angle"/>
                <a:bevelB w="13500" h="13500" prst="angle"/>
                <a:extrusionClr>
                  <a:srgbClr val="FFB219"/>
                </a:extrusionClr>
              </a:sp3d>
            </p:spPr>
            <p:txBody>
              <a:bodyPr>
                <a:flatTx/>
              </a:bodyPr>
              <a:lstStyle/>
              <a:p>
                <a:endParaRPr lang="zh-TW" altLang="en-US"/>
              </a:p>
            </p:txBody>
          </p:sp>
        </p:grpSp>
        <p:grpSp>
          <p:nvGrpSpPr>
            <p:cNvPr id="53" name="Group 39"/>
            <p:cNvGrpSpPr>
              <a:grpSpLocks/>
            </p:cNvGrpSpPr>
            <p:nvPr/>
          </p:nvGrpSpPr>
          <p:grpSpPr bwMode="auto">
            <a:xfrm>
              <a:off x="5167070" y="2277373"/>
              <a:ext cx="1875729" cy="700559"/>
              <a:chOff x="724" y="2704"/>
              <a:chExt cx="1390" cy="350"/>
            </a:xfrm>
          </p:grpSpPr>
          <p:sp>
            <p:nvSpPr>
              <p:cNvPr id="54" name="AutoShape 40"/>
              <p:cNvSpPr>
                <a:spLocks noChangeArrowheads="1"/>
              </p:cNvSpPr>
              <p:nvPr/>
            </p:nvSpPr>
            <p:spPr bwMode="gray">
              <a:xfrm flipH="1">
                <a:off x="1592" y="2704"/>
                <a:ext cx="522" cy="341"/>
              </a:xfrm>
              <a:prstGeom prst="curvedRightArrow">
                <a:avLst>
                  <a:gd name="adj1" fmla="val 19583"/>
                  <a:gd name="adj2" fmla="val 44676"/>
                  <a:gd name="adj3" fmla="val 43217"/>
                </a:avLst>
              </a:prstGeom>
              <a:gradFill rotWithShape="1">
                <a:gsLst>
                  <a:gs pos="0">
                    <a:srgbClr val="FFBE93"/>
                  </a:gs>
                  <a:gs pos="100000">
                    <a:srgbClr val="FF660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5" name="AutoShape 41"/>
              <p:cNvSpPr>
                <a:spLocks noChangeArrowheads="1"/>
              </p:cNvSpPr>
              <p:nvPr/>
            </p:nvSpPr>
            <p:spPr bwMode="gray">
              <a:xfrm>
                <a:off x="724" y="2713"/>
                <a:ext cx="522" cy="341"/>
              </a:xfrm>
              <a:prstGeom prst="curvedRightArrow">
                <a:avLst>
                  <a:gd name="adj1" fmla="val 16542"/>
                  <a:gd name="adj2" fmla="val 38977"/>
                  <a:gd name="adj3" fmla="val 43465"/>
                </a:avLst>
              </a:prstGeom>
              <a:gradFill rotWithShape="1">
                <a:gsLst>
                  <a:gs pos="0">
                    <a:srgbClr val="FFBE93"/>
                  </a:gs>
                  <a:gs pos="100000">
                    <a:srgbClr val="FF660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grpSp>
        <p:nvGrpSpPr>
          <p:cNvPr id="5" name="群組 4"/>
          <p:cNvGrpSpPr/>
          <p:nvPr/>
        </p:nvGrpSpPr>
        <p:grpSpPr>
          <a:xfrm>
            <a:off x="8026007" y="1371549"/>
            <a:ext cx="3397994" cy="3899149"/>
            <a:chOff x="8026007" y="1371549"/>
            <a:chExt cx="3397994" cy="3899149"/>
          </a:xfrm>
        </p:grpSpPr>
        <p:sp>
          <p:nvSpPr>
            <p:cNvPr id="23" name="Rectangle 10"/>
            <p:cNvSpPr>
              <a:spLocks noChangeArrowheads="1"/>
            </p:cNvSpPr>
            <p:nvPr/>
          </p:nvSpPr>
          <p:spPr bwMode="gray">
            <a:xfrm>
              <a:off x="8593066" y="1371549"/>
              <a:ext cx="2830935" cy="3899149"/>
            </a:xfrm>
            <a:prstGeom prst="rect">
              <a:avLst/>
            </a:prstGeom>
            <a:solidFill>
              <a:srgbClr val="F8F8F8">
                <a:alpha val="10196"/>
              </a:srgbClr>
            </a:solidFill>
            <a:ln w="9525" algn="ctr">
              <a:solidFill>
                <a:srgbClr val="5F5F5F">
                  <a:alpha val="89803"/>
                </a:srgbClr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  <p:grpSp>
          <p:nvGrpSpPr>
            <p:cNvPr id="24" name="Group 11"/>
            <p:cNvGrpSpPr>
              <a:grpSpLocks/>
            </p:cNvGrpSpPr>
            <p:nvPr/>
          </p:nvGrpSpPr>
          <p:grpSpPr bwMode="auto">
            <a:xfrm>
              <a:off x="8649897" y="2038857"/>
              <a:ext cx="2186079" cy="2401887"/>
              <a:chOff x="4267" y="1389"/>
              <a:chExt cx="1344" cy="1774"/>
            </a:xfrm>
          </p:grpSpPr>
          <p:sp>
            <p:nvSpPr>
              <p:cNvPr id="25" name="Freeform 12"/>
              <p:cNvSpPr>
                <a:spLocks/>
              </p:cNvSpPr>
              <p:nvPr/>
            </p:nvSpPr>
            <p:spPr bwMode="gray">
              <a:xfrm flipH="1" flipV="1">
                <a:off x="4267" y="1389"/>
                <a:ext cx="1344" cy="747"/>
              </a:xfrm>
              <a:custGeom>
                <a:avLst/>
                <a:gdLst>
                  <a:gd name="T0" fmla="*/ 1694 w 1210"/>
                  <a:gd name="T1" fmla="*/ 341186 h 97"/>
                  <a:gd name="T2" fmla="*/ 1842 w 1210"/>
                  <a:gd name="T3" fmla="*/ 0 h 97"/>
                  <a:gd name="T4" fmla="*/ 148 w 1210"/>
                  <a:gd name="T5" fmla="*/ 0 h 97"/>
                  <a:gd name="T6" fmla="*/ 0 w 1210"/>
                  <a:gd name="T7" fmla="*/ 341186 h 97"/>
                  <a:gd name="T8" fmla="*/ 1694 w 1210"/>
                  <a:gd name="T9" fmla="*/ 341186 h 9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10"/>
                  <a:gd name="T16" fmla="*/ 0 h 97"/>
                  <a:gd name="T17" fmla="*/ 1210 w 1210"/>
                  <a:gd name="T18" fmla="*/ 97 h 9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10" h="97">
                    <a:moveTo>
                      <a:pt x="1113" y="97"/>
                    </a:moveTo>
                    <a:lnTo>
                      <a:pt x="1210" y="0"/>
                    </a:lnTo>
                    <a:lnTo>
                      <a:pt x="97" y="0"/>
                    </a:lnTo>
                    <a:lnTo>
                      <a:pt x="0" y="97"/>
                    </a:lnTo>
                    <a:lnTo>
                      <a:pt x="1113" y="97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848484"/>
                  </a:gs>
                </a:gsLst>
                <a:lin ang="5400000" scaled="1"/>
              </a:gradFill>
              <a:ln w="9525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6" name="Freeform 13"/>
              <p:cNvSpPr>
                <a:spLocks/>
              </p:cNvSpPr>
              <p:nvPr/>
            </p:nvSpPr>
            <p:spPr bwMode="gray">
              <a:xfrm flipH="1">
                <a:off x="4267" y="2416"/>
                <a:ext cx="1329" cy="747"/>
              </a:xfrm>
              <a:custGeom>
                <a:avLst/>
                <a:gdLst>
                  <a:gd name="T0" fmla="*/ 1619 w 1210"/>
                  <a:gd name="T1" fmla="*/ 341186 h 97"/>
                  <a:gd name="T2" fmla="*/ 1762 w 1210"/>
                  <a:gd name="T3" fmla="*/ 0 h 97"/>
                  <a:gd name="T4" fmla="*/ 143 w 1210"/>
                  <a:gd name="T5" fmla="*/ 0 h 97"/>
                  <a:gd name="T6" fmla="*/ 0 w 1210"/>
                  <a:gd name="T7" fmla="*/ 341186 h 97"/>
                  <a:gd name="T8" fmla="*/ 1619 w 1210"/>
                  <a:gd name="T9" fmla="*/ 341186 h 9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10"/>
                  <a:gd name="T16" fmla="*/ 0 h 97"/>
                  <a:gd name="T17" fmla="*/ 1210 w 1210"/>
                  <a:gd name="T18" fmla="*/ 97 h 9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10" h="97">
                    <a:moveTo>
                      <a:pt x="1113" y="97"/>
                    </a:moveTo>
                    <a:lnTo>
                      <a:pt x="1210" y="0"/>
                    </a:lnTo>
                    <a:lnTo>
                      <a:pt x="97" y="0"/>
                    </a:lnTo>
                    <a:lnTo>
                      <a:pt x="0" y="97"/>
                    </a:lnTo>
                    <a:lnTo>
                      <a:pt x="1113" y="97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848484"/>
                  </a:gs>
                </a:gsLst>
                <a:lin ang="5400000" scaled="1"/>
              </a:gradFill>
              <a:ln w="9525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27" name="AutoShape 14"/>
            <p:cNvSpPr>
              <a:spLocks noChangeArrowheads="1"/>
            </p:cNvSpPr>
            <p:nvPr/>
          </p:nvSpPr>
          <p:spPr bwMode="gray">
            <a:xfrm flipH="1">
              <a:off x="8026007" y="2843719"/>
              <a:ext cx="3361170" cy="717550"/>
            </a:xfrm>
            <a:prstGeom prst="rightArrow">
              <a:avLst>
                <a:gd name="adj1" fmla="val 62213"/>
                <a:gd name="adj2" fmla="val 69425"/>
              </a:avLst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algn="ctr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28" name="Rectangle 16"/>
            <p:cNvSpPr>
              <a:spLocks noChangeArrowheads="1"/>
            </p:cNvSpPr>
            <p:nvPr/>
          </p:nvSpPr>
          <p:spPr bwMode="gray">
            <a:xfrm>
              <a:off x="8832771" y="1464245"/>
              <a:ext cx="2309878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zh-TW" altLang="en-US" sz="2400" b="1" dirty="0">
                  <a:solidFill>
                    <a:schemeClr val="tx2">
                      <a:lumMod val="50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實蹟佐證</a:t>
              </a:r>
              <a:endParaRPr lang="en-US" altLang="zh-CN" sz="2400" b="1" dirty="0">
                <a:solidFill>
                  <a:schemeClr val="tx2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9" name="Rectangle 18"/>
            <p:cNvSpPr>
              <a:spLocks noChangeArrowheads="1"/>
            </p:cNvSpPr>
            <p:nvPr/>
          </p:nvSpPr>
          <p:spPr bwMode="gray">
            <a:xfrm>
              <a:off x="8769782" y="1988131"/>
              <a:ext cx="2499445" cy="3108667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33333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57" name="Text Box 17"/>
            <p:cNvSpPr txBox="1">
              <a:spLocks noChangeArrowheads="1"/>
            </p:cNvSpPr>
            <p:nvPr/>
          </p:nvSpPr>
          <p:spPr bwMode="gray">
            <a:xfrm>
              <a:off x="8832771" y="2056318"/>
              <a:ext cx="2325918" cy="3026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  <a:buClr>
                  <a:schemeClr val="bg1"/>
                </a:buClr>
              </a:pPr>
              <a:r>
                <a:rPr lang="zh-TW" altLang="en-US" sz="1600" b="1" dirty="0">
                  <a:solidFill>
                    <a:schemeClr val="tx2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執行優勢</a:t>
              </a:r>
              <a:endParaRPr lang="en-US" altLang="zh-TW" sz="1600" b="1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285750" indent="-285750">
                <a:spcBef>
                  <a:spcPts val="600"/>
                </a:spcBef>
                <a:buFont typeface="Wingdings" panose="05000000000000000000" pitchFamily="2" charset="2"/>
                <a:buChar char="u"/>
              </a:pPr>
              <a:r>
                <a:rPr lang="zh-TW" altLang="en-US" sz="1400" dirty="0">
                  <a:solidFill>
                    <a:schemeClr val="tx2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具成熟技術、專業團隊或曾獲殊榮、認證等。</a:t>
              </a:r>
              <a:endParaRPr lang="en-US" altLang="zh-TW" sz="1400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285750" indent="-285750">
                <a:spcBef>
                  <a:spcPct val="50000"/>
                </a:spcBef>
                <a:buFont typeface="Wingdings" panose="05000000000000000000" pitchFamily="2" charset="2"/>
                <a:buChar char="u"/>
              </a:pPr>
              <a:endParaRPr lang="en-US" altLang="zh-TW" sz="1600" b="1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>
                <a:lnSpc>
                  <a:spcPts val="1000"/>
                </a:lnSpc>
                <a:spcBef>
                  <a:spcPct val="50000"/>
                </a:spcBef>
                <a:buClr>
                  <a:schemeClr val="bg1"/>
                </a:buClr>
              </a:pPr>
              <a:r>
                <a:rPr lang="zh-TW" altLang="en-US" sz="1600" b="1" dirty="0">
                  <a:solidFill>
                    <a:schemeClr val="tx2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場域驗證</a:t>
              </a:r>
              <a:endParaRPr lang="en-US" altLang="zh-TW" sz="1600" b="1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285750" indent="-285750">
                <a:spcBef>
                  <a:spcPts val="600"/>
                </a:spcBef>
                <a:buFont typeface="Wingdings" panose="05000000000000000000" pitchFamily="2" charset="2"/>
                <a:buChar char="u"/>
              </a:pPr>
              <a:r>
                <a:rPr lang="zh-TW" altLang="en-US" sz="1400" dirty="0">
                  <a:solidFill>
                    <a:schemeClr val="tx2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簽署</a:t>
              </a:r>
              <a:r>
                <a:rPr lang="en-US" altLang="zh-TW" sz="1400" dirty="0">
                  <a:solidFill>
                    <a:schemeClr val="tx2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M</a:t>
              </a:r>
              <a:r>
                <a:rPr lang="zh-TW" altLang="en-US" sz="1400" dirty="0">
                  <a:solidFill>
                    <a:schemeClr val="tx2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Ｏ</a:t>
              </a:r>
              <a:r>
                <a:rPr lang="en-US" altLang="zh-TW" sz="1400" dirty="0">
                  <a:solidFill>
                    <a:schemeClr val="tx2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U</a:t>
              </a:r>
              <a:r>
                <a:rPr lang="zh-TW" altLang="en-US" sz="1400" dirty="0">
                  <a:solidFill>
                    <a:schemeClr val="tx2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或指標性場域規劃。</a:t>
              </a:r>
              <a:endParaRPr lang="en-US" altLang="zh-TW" sz="1400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285750" indent="-285750">
                <a:spcBef>
                  <a:spcPts val="600"/>
                </a:spcBef>
                <a:buFont typeface="Wingdings" panose="05000000000000000000" pitchFamily="2" charset="2"/>
                <a:buChar char="u"/>
              </a:pPr>
              <a:endParaRPr lang="en-US" altLang="zh-TW" sz="1400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ahoma" pitchFamily="34" charset="0"/>
              </a:endParaRPr>
            </a:p>
            <a:p>
              <a:pPr algn="ctr">
                <a:lnSpc>
                  <a:spcPts val="1000"/>
                </a:lnSpc>
                <a:spcBef>
                  <a:spcPct val="50000"/>
                </a:spcBef>
                <a:buClr>
                  <a:schemeClr val="bg1"/>
                </a:buClr>
              </a:pPr>
              <a:r>
                <a:rPr lang="zh-TW" altLang="en-US" sz="1600" b="1" dirty="0">
                  <a:solidFill>
                    <a:schemeClr val="tx2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計畫資料</a:t>
              </a:r>
              <a:endParaRPr lang="en-US" altLang="zh-TW" sz="1600" b="1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285750" indent="-285750">
                <a:spcBef>
                  <a:spcPts val="600"/>
                </a:spcBef>
                <a:buFont typeface="Wingdings" panose="05000000000000000000" pitchFamily="2" charset="2"/>
                <a:buChar char="u"/>
              </a:pPr>
              <a:r>
                <a:rPr lang="zh-TW" altLang="en-US" sz="1400" dirty="0">
                  <a:solidFill>
                    <a:schemeClr val="tx2">
                      <a:lumMod val="50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依計畫內容提供相關佐證附件。</a:t>
              </a:r>
              <a:endParaRPr lang="en-US" altLang="zh-TW" sz="1400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42908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內容版面配置區 2"/>
          <p:cNvSpPr>
            <a:spLocks noGrp="1"/>
          </p:cNvSpPr>
          <p:nvPr>
            <p:ph idx="1"/>
          </p:nvPr>
        </p:nvSpPr>
        <p:spPr>
          <a:xfrm>
            <a:off x="2462212" y="1198563"/>
            <a:ext cx="7399543" cy="5240738"/>
          </a:xfrm>
        </p:spPr>
        <p:txBody>
          <a:bodyPr/>
          <a:lstStyle/>
          <a:p>
            <a:pPr marL="447675" indent="-447675">
              <a:spcBef>
                <a:spcPts val="120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u"/>
            </a:pPr>
            <a:r>
              <a:rPr lang="zh-TW" altLang="en-US" sz="3200" dirty="0">
                <a:solidFill>
                  <a:srgbClr val="0066FF"/>
                </a:solidFill>
                <a:latin typeface="微軟正黑體" panose="020B0604030504040204" pitchFamily="34" charset="-120"/>
              </a:rPr>
              <a:t>基本資料</a:t>
            </a:r>
            <a:endParaRPr lang="en-US" altLang="zh-TW" sz="3200" dirty="0">
              <a:solidFill>
                <a:srgbClr val="0066FF"/>
              </a:solidFill>
              <a:latin typeface="微軟正黑體" panose="020B0604030504040204" pitchFamily="34" charset="-120"/>
            </a:endParaRPr>
          </a:p>
          <a:p>
            <a:pPr marL="904875" indent="-457200">
              <a:spcBef>
                <a:spcPts val="120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l"/>
            </a:pPr>
            <a:r>
              <a:rPr lang="zh-TW" altLang="en-US" sz="2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成立時間及基本資料</a:t>
            </a:r>
            <a:endParaRPr lang="en-US" altLang="zh-TW" sz="2800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</a:endParaRPr>
          </a:p>
          <a:p>
            <a:pPr marL="447675" indent="-447675">
              <a:spcBef>
                <a:spcPts val="120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u"/>
            </a:pPr>
            <a:r>
              <a:rPr lang="zh-TW" altLang="en-US" sz="3200" dirty="0">
                <a:solidFill>
                  <a:srgbClr val="0066FF"/>
                </a:solidFill>
                <a:latin typeface="微軟正黑體" panose="020B0604030504040204" pitchFamily="34" charset="-120"/>
              </a:rPr>
              <a:t>公司簡介與經營運說明</a:t>
            </a:r>
            <a:endParaRPr lang="en-US" altLang="zh-TW" sz="3200" dirty="0">
              <a:solidFill>
                <a:srgbClr val="0066FF"/>
              </a:solidFill>
              <a:latin typeface="微軟正黑體" panose="020B0604030504040204" pitchFamily="34" charset="-120"/>
            </a:endParaRPr>
          </a:p>
          <a:p>
            <a:pPr marL="904875" indent="-457200">
              <a:spcBef>
                <a:spcPts val="120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l"/>
            </a:pPr>
            <a:r>
              <a:rPr lang="zh-TW" altLang="en-US" sz="2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公司組織與計畫執行人力</a:t>
            </a:r>
            <a:endParaRPr lang="en-US" altLang="zh-TW" sz="2800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</a:endParaRPr>
          </a:p>
          <a:p>
            <a:pPr marL="904875" indent="-457200">
              <a:spcBef>
                <a:spcPts val="120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l"/>
            </a:pPr>
            <a:r>
              <a:rPr lang="zh-TW" altLang="en-US" sz="2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主要經營產品或服務及研發投入情況</a:t>
            </a:r>
          </a:p>
          <a:p>
            <a:pPr marL="904875" indent="-457200">
              <a:spcBef>
                <a:spcPts val="120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l"/>
            </a:pPr>
            <a:r>
              <a:rPr lang="zh-TW" altLang="en-US" sz="2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財務情況</a:t>
            </a:r>
            <a:r>
              <a:rPr lang="en-US" altLang="zh-TW" sz="2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–</a:t>
            </a:r>
            <a:r>
              <a:rPr lang="zh-TW" altLang="en-US" sz="2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實收資本額、營業額</a:t>
            </a:r>
            <a:endParaRPr lang="en-US" altLang="zh-TW" sz="3200" dirty="0">
              <a:solidFill>
                <a:srgbClr val="0066FF"/>
              </a:solidFill>
              <a:latin typeface="微軟正黑體" panose="020B0604030504040204" pitchFamily="34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DC7F1E-A514-42E6-9260-410757DE528D}" type="slidenum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7" name="標題 1"/>
          <p:cNvSpPr txBox="1">
            <a:spLocks/>
          </p:cNvSpPr>
          <p:nvPr/>
        </p:nvSpPr>
        <p:spPr bwMode="auto">
          <a:xfrm>
            <a:off x="1657350" y="137301"/>
            <a:ext cx="8343900" cy="635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400" b="1">
                <a:solidFill>
                  <a:schemeClr val="tx1"/>
                </a:solidFill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9pPr>
          </a:lstStyle>
          <a:p>
            <a:r>
              <a:rPr lang="zh-TW" altLang="en-US" sz="4000" kern="0" dirty="0"/>
              <a:t>一、公司概況</a:t>
            </a:r>
          </a:p>
        </p:txBody>
      </p:sp>
    </p:spTree>
    <p:extLst>
      <p:ext uri="{BB962C8B-B14F-4D97-AF65-F5344CB8AC3E}">
        <p14:creationId xmlns:p14="http://schemas.microsoft.com/office/powerpoint/2010/main" val="3357921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DC7F1E-A514-42E6-9260-410757DE528D}" type="slidenum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7" name="標題 1"/>
          <p:cNvSpPr txBox="1">
            <a:spLocks/>
          </p:cNvSpPr>
          <p:nvPr/>
        </p:nvSpPr>
        <p:spPr bwMode="auto">
          <a:xfrm>
            <a:off x="1657350" y="137301"/>
            <a:ext cx="8343900" cy="635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400" b="1">
                <a:solidFill>
                  <a:schemeClr val="tx1"/>
                </a:solidFill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9pPr>
          </a:lstStyle>
          <a:p>
            <a:pPr>
              <a:lnSpc>
                <a:spcPct val="120000"/>
              </a:lnSpc>
            </a:pPr>
            <a:r>
              <a:rPr lang="zh-TW" altLang="en-US" sz="4000" kern="0" dirty="0"/>
              <a:t>二、計畫背景與計畫目標</a:t>
            </a:r>
            <a:endParaRPr lang="zh-TW" altLang="en-US" sz="2400" kern="0" dirty="0"/>
          </a:p>
        </p:txBody>
      </p:sp>
      <p:sp>
        <p:nvSpPr>
          <p:cNvPr id="9" name="內容版面配置區 2"/>
          <p:cNvSpPr>
            <a:spLocks noGrp="1"/>
          </p:cNvSpPr>
          <p:nvPr>
            <p:ph idx="1"/>
          </p:nvPr>
        </p:nvSpPr>
        <p:spPr>
          <a:xfrm>
            <a:off x="741145" y="1182704"/>
            <a:ext cx="10722543" cy="4579921"/>
          </a:xfrm>
        </p:spPr>
        <p:txBody>
          <a:bodyPr/>
          <a:lstStyle/>
          <a:p>
            <a:pPr marL="447675" indent="-447675">
              <a:spcBef>
                <a:spcPts val="120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u"/>
            </a:pPr>
            <a:r>
              <a:rPr lang="zh-TW" altLang="en-US" sz="3200" dirty="0">
                <a:solidFill>
                  <a:srgbClr val="0066FF"/>
                </a:solidFill>
                <a:latin typeface="微軟正黑體" panose="020B0604030504040204" pitchFamily="34" charset="-120"/>
              </a:rPr>
              <a:t>計畫背景</a:t>
            </a:r>
            <a:endParaRPr lang="en-US" altLang="zh-TW" sz="3200" dirty="0">
              <a:solidFill>
                <a:srgbClr val="0066FF"/>
              </a:solidFill>
              <a:latin typeface="微軟正黑體" panose="020B0604030504040204" pitchFamily="34" charset="-120"/>
            </a:endParaRPr>
          </a:p>
          <a:p>
            <a:pPr marL="904875" indent="-457200"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l"/>
            </a:pPr>
            <a:r>
              <a:rPr lang="zh-TW" altLang="en-US" sz="2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計畫緣起</a:t>
            </a:r>
            <a:endParaRPr lang="en-US" altLang="zh-TW" sz="2800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</a:endParaRPr>
          </a:p>
          <a:p>
            <a:pPr marL="904875" indent="-457200">
              <a:spcBef>
                <a:spcPts val="120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l"/>
            </a:pPr>
            <a:r>
              <a:rPr lang="zh-TW" altLang="en-US" sz="2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國內外技術或產業發展現況及面臨瓶頸。</a:t>
            </a:r>
          </a:p>
          <a:p>
            <a:pPr marL="904875" indent="-457200">
              <a:spcBef>
                <a:spcPts val="120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l"/>
            </a:pPr>
            <a:r>
              <a:rPr lang="zh-TW" altLang="en-US" sz="2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競爭力與可行性分析。</a:t>
            </a:r>
          </a:p>
          <a:p>
            <a:pPr marL="904875" indent="-457200">
              <a:spcBef>
                <a:spcPts val="120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l"/>
            </a:pPr>
            <a:r>
              <a:rPr lang="zh-TW" altLang="en-US" sz="2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風險評估與因應對策</a:t>
            </a:r>
          </a:p>
          <a:p>
            <a:pPr marL="447675" indent="-447675">
              <a:spcBef>
                <a:spcPts val="1200"/>
              </a:spcBef>
              <a:spcAft>
                <a:spcPts val="1200"/>
              </a:spcAft>
              <a:buClrTx/>
              <a:buFont typeface="Wingdings" panose="05000000000000000000" pitchFamily="2" charset="2"/>
              <a:buChar char="u"/>
            </a:pPr>
            <a:r>
              <a:rPr lang="zh-TW" altLang="en-US" sz="3200" dirty="0">
                <a:solidFill>
                  <a:srgbClr val="0066FF"/>
                </a:solidFill>
                <a:latin typeface="微軟正黑體" panose="020B0604030504040204" pitchFamily="34" charset="-120"/>
              </a:rPr>
              <a:t>計畫目標</a:t>
            </a:r>
            <a:endParaRPr lang="en-US" altLang="zh-TW" sz="3200" dirty="0">
              <a:solidFill>
                <a:srgbClr val="0066FF"/>
              </a:solidFill>
              <a:latin typeface="微軟正黑體" panose="020B0604030504040204" pitchFamily="34" charset="-120"/>
            </a:endParaRPr>
          </a:p>
          <a:p>
            <a:pPr marL="904875" indent="-457200"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l"/>
            </a:pPr>
            <a:r>
              <a:rPr lang="zh-TW" altLang="en-US" sz="2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目標客群、關鍵客戶與階段性目標</a:t>
            </a:r>
            <a:endParaRPr lang="en-US" altLang="zh-TW" sz="2800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2484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DC7F1E-A514-42E6-9260-410757DE528D}" type="slidenum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7" name="標題 1"/>
          <p:cNvSpPr txBox="1">
            <a:spLocks/>
          </p:cNvSpPr>
          <p:nvPr/>
        </p:nvSpPr>
        <p:spPr bwMode="auto">
          <a:xfrm>
            <a:off x="1657350" y="137301"/>
            <a:ext cx="8343900" cy="635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400" b="1">
                <a:solidFill>
                  <a:schemeClr val="tx1"/>
                </a:solidFill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9pPr>
          </a:lstStyle>
          <a:p>
            <a:pPr>
              <a:lnSpc>
                <a:spcPct val="120000"/>
              </a:lnSpc>
            </a:pPr>
            <a:r>
              <a:rPr lang="zh-TW" altLang="en-US" sz="4000" kern="0" dirty="0"/>
              <a:t>三、執行內容與實施方法</a:t>
            </a:r>
            <a:r>
              <a:rPr lang="zh-TW" altLang="en-US" sz="2400" kern="0" dirty="0"/>
              <a:t>（</a:t>
            </a:r>
            <a:r>
              <a:rPr lang="en-US" altLang="zh-TW" sz="2400" kern="0" dirty="0"/>
              <a:t>1/3</a:t>
            </a:r>
            <a:r>
              <a:rPr lang="zh-TW" altLang="en-US" sz="2400" kern="0" dirty="0"/>
              <a:t>）</a:t>
            </a:r>
          </a:p>
        </p:txBody>
      </p:sp>
      <p:sp>
        <p:nvSpPr>
          <p:cNvPr id="9" name="內容版面配置區 2"/>
          <p:cNvSpPr>
            <a:spLocks noGrp="1"/>
          </p:cNvSpPr>
          <p:nvPr>
            <p:ph idx="1"/>
          </p:nvPr>
        </p:nvSpPr>
        <p:spPr>
          <a:xfrm>
            <a:off x="741145" y="1182705"/>
            <a:ext cx="10722543" cy="5103796"/>
          </a:xfrm>
        </p:spPr>
        <p:txBody>
          <a:bodyPr/>
          <a:lstStyle/>
          <a:p>
            <a:pPr marL="447675" indent="-447675"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u"/>
            </a:pPr>
            <a:r>
              <a:rPr lang="zh-TW" altLang="en-US" sz="3200" dirty="0">
                <a:solidFill>
                  <a:srgbClr val="0066FF"/>
                </a:solidFill>
                <a:latin typeface="微軟正黑體" panose="020B0604030504040204" pitchFamily="34" charset="-120"/>
              </a:rPr>
              <a:t>計畫內容、架構與實施方法</a:t>
            </a:r>
            <a:endParaRPr lang="en-US" altLang="zh-TW" sz="3200" dirty="0">
              <a:solidFill>
                <a:srgbClr val="0066FF"/>
              </a:solidFill>
              <a:latin typeface="微軟正黑體" panose="020B0604030504040204" pitchFamily="34" charset="-120"/>
            </a:endParaRPr>
          </a:p>
          <a:p>
            <a:pPr marL="904875" lvl="0" indent="-457200"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l"/>
            </a:pPr>
            <a:r>
              <a:rPr lang="zh-TW" altLang="en-US" sz="2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整體營運策略與商業模式</a:t>
            </a:r>
            <a:endParaRPr lang="en-US" altLang="zh-TW" sz="2800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</a:endParaRPr>
          </a:p>
          <a:p>
            <a:pPr marL="904875" indent="-457200"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l"/>
            </a:pPr>
            <a:r>
              <a:rPr lang="zh-TW" altLang="en-US" sz="2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推動策略與合作</a:t>
            </a:r>
            <a:r>
              <a:rPr lang="en-US" altLang="zh-TW" sz="2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/</a:t>
            </a:r>
            <a:r>
              <a:rPr lang="zh-TW" altLang="en-US" sz="2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達成模式</a:t>
            </a:r>
            <a:endParaRPr lang="en-US" altLang="zh-TW" sz="2800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</a:endParaRPr>
          </a:p>
          <a:p>
            <a:pPr marL="904875" indent="-457200"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l"/>
            </a:pPr>
            <a:r>
              <a:rPr lang="zh-TW" altLang="en-US" sz="2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已獲得訂單、投資或取得企業合作內容</a:t>
            </a:r>
            <a:endParaRPr lang="en-US" altLang="zh-TW" sz="2800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</a:endParaRPr>
          </a:p>
          <a:p>
            <a:pPr marL="447675" indent="-447675"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u"/>
            </a:pPr>
            <a:r>
              <a:rPr lang="zh-TW" altLang="en-US" sz="3200" dirty="0">
                <a:solidFill>
                  <a:srgbClr val="0066FF"/>
                </a:solidFill>
                <a:latin typeface="微軟正黑體" panose="020B0604030504040204" pitchFamily="34" charset="-120"/>
              </a:rPr>
              <a:t>中大企業共創</a:t>
            </a:r>
            <a:r>
              <a:rPr lang="en-US" altLang="zh-TW" sz="3200" dirty="0">
                <a:solidFill>
                  <a:srgbClr val="0066FF"/>
                </a:solidFill>
                <a:latin typeface="微軟正黑體" panose="020B0604030504040204" pitchFamily="34" charset="-120"/>
              </a:rPr>
              <a:t>POB(</a:t>
            </a:r>
            <a:r>
              <a:rPr lang="zh-TW" altLang="en-US" sz="3200" dirty="0">
                <a:solidFill>
                  <a:srgbClr val="0066FF"/>
                </a:solidFill>
                <a:latin typeface="微軟正黑體" panose="020B0604030504040204" pitchFamily="34" charset="-120"/>
              </a:rPr>
              <a:t>商模驗證</a:t>
            </a:r>
            <a:r>
              <a:rPr lang="en-US" altLang="zh-TW" sz="3200" dirty="0">
                <a:solidFill>
                  <a:srgbClr val="0066FF"/>
                </a:solidFill>
                <a:latin typeface="微軟正黑體" panose="020B0604030504040204" pitchFamily="34" charset="-120"/>
              </a:rPr>
              <a:t>)</a:t>
            </a:r>
            <a:r>
              <a:rPr lang="zh-TW" altLang="en-US" sz="3200" dirty="0">
                <a:solidFill>
                  <a:srgbClr val="0066FF"/>
                </a:solidFill>
                <a:latin typeface="微軟正黑體" panose="020B0604030504040204" pitchFamily="34" charset="-120"/>
              </a:rPr>
              <a:t>規劃</a:t>
            </a:r>
            <a:endParaRPr lang="en-US" altLang="zh-TW" sz="3200" dirty="0">
              <a:solidFill>
                <a:srgbClr val="0066FF"/>
              </a:solidFill>
              <a:latin typeface="微軟正黑體" panose="020B0604030504040204" pitchFamily="34" charset="-120"/>
            </a:endParaRPr>
          </a:p>
          <a:p>
            <a:pPr marL="904875" indent="-457200"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l"/>
            </a:pPr>
            <a:r>
              <a:rPr lang="zh-TW" altLang="en-US" sz="2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擬訂企業共創商業模式驗證規劃內容，說明未來商模複製放大機制</a:t>
            </a:r>
            <a:r>
              <a:rPr lang="en-US" altLang="zh-TW" sz="2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–</a:t>
            </a:r>
            <a:r>
              <a:rPr lang="zh-TW" altLang="en-US" sz="2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預計合作對象</a:t>
            </a:r>
            <a:r>
              <a:rPr lang="en-US" altLang="zh-TW" sz="2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/</a:t>
            </a:r>
            <a:r>
              <a:rPr lang="zh-TW" altLang="en-US" sz="2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洽談中對象、合作項目概述、預計實施場域與合作金額，預期效益</a:t>
            </a:r>
            <a:endParaRPr lang="en-US" altLang="zh-TW" sz="2800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01305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內容版面配置區 2"/>
          <p:cNvSpPr>
            <a:spLocks noGrp="1"/>
          </p:cNvSpPr>
          <p:nvPr>
            <p:ph idx="1"/>
          </p:nvPr>
        </p:nvSpPr>
        <p:spPr>
          <a:xfrm>
            <a:off x="476249" y="1055689"/>
            <a:ext cx="11325225" cy="506411"/>
          </a:xfrm>
        </p:spPr>
        <p:txBody>
          <a:bodyPr/>
          <a:lstStyle/>
          <a:p>
            <a:pPr marL="447675" indent="-447675">
              <a:spcBef>
                <a:spcPts val="200"/>
              </a:spcBef>
              <a:spcAft>
                <a:spcPts val="200"/>
              </a:spcAft>
              <a:buClrTx/>
              <a:buFont typeface="Wingdings" panose="05000000000000000000" pitchFamily="2" charset="2"/>
              <a:buChar char="u"/>
            </a:pPr>
            <a:r>
              <a:rPr lang="zh-TW" altLang="en-US" sz="2800" b="0" dirty="0">
                <a:solidFill>
                  <a:schemeClr val="accent6"/>
                </a:solidFill>
                <a:effectLst/>
                <a:latin typeface="微軟正黑體" panose="020B0604030504040204" pitchFamily="34" charset="-120"/>
              </a:rPr>
              <a:t>重點：審查項目與</a:t>
            </a:r>
            <a:r>
              <a:rPr lang="zh-TW" altLang="zh-TW" sz="2800" b="0" dirty="0">
                <a:solidFill>
                  <a:schemeClr val="accent6"/>
                </a:solidFill>
                <a:effectLst/>
                <a:latin typeface="微軟正黑體" panose="020B0604030504040204" pitchFamily="34" charset="-120"/>
              </a:rPr>
              <a:t>創新</a:t>
            </a:r>
            <a:r>
              <a:rPr lang="zh-TW" altLang="en-US" sz="2800" b="0" dirty="0">
                <a:solidFill>
                  <a:schemeClr val="accent6"/>
                </a:solidFill>
                <a:effectLst/>
                <a:latin typeface="微軟正黑體" panose="020B0604030504040204" pitchFamily="34" charset="-120"/>
              </a:rPr>
              <a:t>指標</a:t>
            </a:r>
            <a:r>
              <a:rPr lang="en-US" altLang="zh-TW" sz="2800" b="0" dirty="0">
                <a:solidFill>
                  <a:schemeClr val="accent6"/>
                </a:solidFill>
                <a:effectLst/>
                <a:latin typeface="微軟正黑體" panose="020B0604030504040204" pitchFamily="34" charset="-120"/>
              </a:rPr>
              <a:t>–</a:t>
            </a:r>
            <a:r>
              <a:rPr lang="zh-TW" altLang="en-US" sz="2800" b="0" dirty="0">
                <a:solidFill>
                  <a:schemeClr val="accent6"/>
                </a:solidFill>
                <a:effectLst/>
                <a:latin typeface="微軟正黑體" panose="020B0604030504040204" pitchFamily="34" charset="-120"/>
              </a:rPr>
              <a:t>企業共創</a:t>
            </a:r>
            <a:r>
              <a:rPr lang="en-US" altLang="zh-TW" sz="2800" b="0" dirty="0">
                <a:solidFill>
                  <a:schemeClr val="accent6"/>
                </a:solidFill>
                <a:effectLst/>
                <a:latin typeface="微軟正黑體" panose="020B0604030504040204" pitchFamily="34" charset="-120"/>
              </a:rPr>
              <a:t>POB(</a:t>
            </a:r>
            <a:r>
              <a:rPr lang="zh-TW" altLang="en-US" sz="2800" b="0" dirty="0">
                <a:solidFill>
                  <a:schemeClr val="accent6"/>
                </a:solidFill>
                <a:effectLst/>
                <a:latin typeface="微軟正黑體" panose="020B0604030504040204" pitchFamily="34" charset="-120"/>
              </a:rPr>
              <a:t>商模驗證</a:t>
            </a:r>
            <a:r>
              <a:rPr lang="en-US" altLang="zh-TW" sz="2800" b="0" dirty="0">
                <a:solidFill>
                  <a:schemeClr val="accent6"/>
                </a:solidFill>
                <a:effectLst/>
                <a:latin typeface="微軟正黑體" panose="020B0604030504040204" pitchFamily="34" charset="-120"/>
              </a:rPr>
              <a:t>)</a:t>
            </a:r>
            <a:r>
              <a:rPr lang="zh-TW" altLang="en-US" sz="2800" b="0" dirty="0">
                <a:solidFill>
                  <a:schemeClr val="accent6"/>
                </a:solidFill>
                <a:effectLst/>
                <a:latin typeface="微軟正黑體" panose="020B0604030504040204" pitchFamily="34" charset="-120"/>
              </a:rPr>
              <a:t>規劃</a:t>
            </a:r>
          </a:p>
          <a:p>
            <a:pPr marL="447675" indent="-447675">
              <a:spcBef>
                <a:spcPts val="200"/>
              </a:spcBef>
              <a:spcAft>
                <a:spcPts val="200"/>
              </a:spcAft>
              <a:buClrTx/>
              <a:buFont typeface="Wingdings" panose="05000000000000000000" pitchFamily="2" charset="2"/>
              <a:buChar char="u"/>
            </a:pPr>
            <a:r>
              <a:rPr lang="zh-TW" altLang="en-US" sz="2800" b="0" dirty="0">
                <a:solidFill>
                  <a:schemeClr val="accent6"/>
                </a:solidFill>
                <a:effectLst/>
                <a:latin typeface="微軟正黑體" panose="020B0604030504040204" pitchFamily="34" charset="-120"/>
              </a:rPr>
              <a:t>。</a:t>
            </a:r>
            <a:endParaRPr lang="en-US" altLang="zh-TW" sz="2800" b="0" dirty="0">
              <a:solidFill>
                <a:schemeClr val="accent6"/>
              </a:solidFill>
              <a:effectLst/>
              <a:latin typeface="微軟正黑體" panose="020B0604030504040204" pitchFamily="34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DC7F1E-A514-42E6-9260-410757DE528D}" type="slidenum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7" name="標題 1"/>
          <p:cNvSpPr txBox="1">
            <a:spLocks/>
          </p:cNvSpPr>
          <p:nvPr/>
        </p:nvSpPr>
        <p:spPr bwMode="auto">
          <a:xfrm>
            <a:off x="1657350" y="137301"/>
            <a:ext cx="8343900" cy="635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400" b="1">
                <a:solidFill>
                  <a:schemeClr val="tx1"/>
                </a:solidFill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9pPr>
          </a:lstStyle>
          <a:p>
            <a:pPr>
              <a:lnSpc>
                <a:spcPct val="120000"/>
              </a:lnSpc>
            </a:pPr>
            <a:r>
              <a:rPr lang="zh-TW" altLang="en-US" sz="4000" kern="0" dirty="0"/>
              <a:t>三、執行內容與實施方法</a:t>
            </a:r>
            <a:r>
              <a:rPr lang="zh-TW" altLang="en-US" sz="2400" kern="0" dirty="0"/>
              <a:t>（</a:t>
            </a:r>
            <a:r>
              <a:rPr lang="en-US" altLang="zh-TW" sz="2400" kern="0" dirty="0"/>
              <a:t>2/4</a:t>
            </a:r>
            <a:r>
              <a:rPr lang="zh-TW" altLang="en-US" sz="2400" kern="0" dirty="0"/>
              <a:t>）</a:t>
            </a: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709F0418-68ED-2082-39E0-7A961AB7D7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4716945"/>
              </p:ext>
            </p:extLst>
          </p:nvPr>
        </p:nvGraphicFramePr>
        <p:xfrm>
          <a:off x="390526" y="1562100"/>
          <a:ext cx="11402643" cy="50715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21488">
                  <a:extLst>
                    <a:ext uri="{9D8B030D-6E8A-4147-A177-3AD203B41FA5}">
                      <a16:colId xmlns:a16="http://schemas.microsoft.com/office/drawing/2014/main" val="165423580"/>
                    </a:ext>
                  </a:extLst>
                </a:gridCol>
                <a:gridCol w="2656846">
                  <a:extLst>
                    <a:ext uri="{9D8B030D-6E8A-4147-A177-3AD203B41FA5}">
                      <a16:colId xmlns:a16="http://schemas.microsoft.com/office/drawing/2014/main" val="1278672912"/>
                    </a:ext>
                  </a:extLst>
                </a:gridCol>
                <a:gridCol w="6624309">
                  <a:extLst>
                    <a:ext uri="{9D8B030D-6E8A-4147-A177-3AD203B41FA5}">
                      <a16:colId xmlns:a16="http://schemas.microsoft.com/office/drawing/2014/main" val="3913452525"/>
                    </a:ext>
                  </a:extLst>
                </a:gridCol>
              </a:tblGrid>
              <a:tr h="483080"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HK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微軟正黑體" panose="020B0604030504040204" pitchFamily="34" charset="-120"/>
                        </a:rPr>
                        <a:t>評核</a:t>
                      </a:r>
                      <a:r>
                        <a:rPr 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微軟正黑體" panose="020B0604030504040204" pitchFamily="34" charset="-120"/>
                        </a:rPr>
                        <a:t>項目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  <a:sym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微軟正黑體" panose="020B0604030504040204" pitchFamily="34" charset="-120"/>
                        </a:rPr>
                        <a:t>指標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  <a:sym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HK" alt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微軟正黑體" panose="020B0604030504040204" pitchFamily="34" charset="-120"/>
                        </a:rPr>
                        <a:t>內容</a:t>
                      </a:r>
                      <a:r>
                        <a:rPr lang="zh-TW" alt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微軟正黑體" panose="020B0604030504040204" pitchFamily="34" charset="-120"/>
                        </a:rPr>
                        <a:t>與實際落實查核點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916870"/>
                  </a:ext>
                </a:extLst>
              </a:tr>
              <a:tr h="452463">
                <a:tc rowSpan="2">
                  <a:txBody>
                    <a:bodyPr/>
                    <a:lstStyle/>
                    <a:p>
                      <a:pPr marL="0" lvl="0" indent="0" algn="ctr">
                        <a:lnSpc>
                          <a:spcPts val="2300"/>
                        </a:lnSpc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zh-TW" alt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微軟正黑體" panose="020B0604030504040204" pitchFamily="34" charset="-120"/>
                        </a:rPr>
                        <a:t>共創場域驗證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zh-TW" altLang="en-US" sz="1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微軟正黑體" panose="020B0604030504040204" pitchFamily="34" charset="-120"/>
                        </a:rPr>
                        <a:t>商業驗證</a:t>
                      </a:r>
                      <a:r>
                        <a:rPr lang="en-US" altLang="zh-TW" sz="1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微軟正黑體" panose="020B0604030504040204" pitchFamily="34" charset="-120"/>
                        </a:rPr>
                        <a:t>(POB)</a:t>
                      </a:r>
                      <a:r>
                        <a:rPr lang="zh-TW" altLang="en-US" sz="1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微軟正黑體" panose="020B0604030504040204" pitchFamily="34" charset="-120"/>
                        </a:rPr>
                        <a:t>規劃完整性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zh-TW" altLang="en-US" sz="1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微軟正黑體" panose="020B0604030504040204" pitchFamily="34" charset="-120"/>
                        </a:rPr>
                        <a:t>包括目標合作企業，解決的關鍵痛點，驗證場域與合作金額，並預期帶來可量化的效益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36302399"/>
                  </a:ext>
                </a:extLst>
              </a:tr>
              <a:tr h="38146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微軟正黑體" panose="020B0604030504040204" pitchFamily="34" charset="-120"/>
                        </a:rPr>
                        <a:t>企業合作衍伸性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微軟正黑體" panose="020B0604030504040204" pitchFamily="34" charset="-120"/>
                        </a:rPr>
                        <a:t>與企業持續合作，或執行下一階段合作的機會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17129839"/>
                  </a:ext>
                </a:extLst>
              </a:tr>
              <a:tr h="381468">
                <a:tc rowSpan="2">
                  <a:txBody>
                    <a:bodyPr/>
                    <a:lstStyle/>
                    <a:p>
                      <a:pPr marL="0" lvl="0" indent="0" algn="ctr">
                        <a:lnSpc>
                          <a:spcPts val="2300"/>
                        </a:lnSpc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zh-TW" alt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微軟正黑體" panose="020B0604030504040204" pitchFamily="34" charset="-120"/>
                        </a:rPr>
                        <a:t>商業模式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  <a:sym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zh-TW" altLang="en-US" sz="1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微軟正黑體" panose="020B0604030504040204" pitchFamily="34" charset="-120"/>
                        </a:rPr>
                        <a:t>市場競爭優勢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zh-TW" altLang="en-US" sz="1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微軟正黑體" panose="020B0604030504040204" pitchFamily="34" charset="-120"/>
                        </a:rPr>
                        <a:t>產品創新性、通路規劃、市場定價策略、獲利能力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71274082"/>
                  </a:ext>
                </a:extLst>
              </a:tr>
              <a:tr h="38146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zh-TW" altLang="en-US" sz="1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微軟正黑體" panose="020B0604030504040204" pitchFamily="34" charset="-120"/>
                        </a:rPr>
                        <a:t>未來市場機會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zh-TW" altLang="en-US" sz="1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微軟正黑體" panose="020B0604030504040204" pitchFamily="34" charset="-120"/>
                        </a:rPr>
                        <a:t>商模可複製與產業內大部分業者合作，及放大到國際市場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4139807"/>
                  </a:ext>
                </a:extLst>
              </a:tr>
              <a:tr h="352702">
                <a:tc rowSpan="3">
                  <a:txBody>
                    <a:bodyPr/>
                    <a:lstStyle/>
                    <a:p>
                      <a:pPr marL="0" lvl="0" indent="0" algn="ctr">
                        <a:lnSpc>
                          <a:spcPts val="2300"/>
                        </a:lnSpc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zh-TW" alt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微軟正黑體" panose="020B0604030504040204" pitchFamily="34" charset="-120"/>
                        </a:rPr>
                        <a:t>國際發展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微軟正黑體" panose="020B0604030504040204" pitchFamily="34" charset="-120"/>
                        </a:rPr>
                        <a:t>國際市場團隊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微軟正黑體" panose="020B0604030504040204" pitchFamily="34" charset="-120"/>
                        </a:rPr>
                        <a:t>具備國際營運組織及管理架構，以及外部的國際資源挹注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37188473"/>
                  </a:ext>
                </a:extLst>
              </a:tr>
              <a:tr h="29739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微軟正黑體" panose="020B0604030504040204" pitchFamily="34" charset="-120"/>
                        </a:rPr>
                        <a:t>國際行銷曝光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微軟正黑體" panose="020B0604030504040204" pitchFamily="34" charset="-120"/>
                        </a:rPr>
                        <a:t>國際展會</a:t>
                      </a:r>
                      <a:r>
                        <a:rPr lang="en-US" altLang="zh-TW" sz="1400" b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400" b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微軟正黑體" panose="020B0604030504040204" pitchFamily="34" charset="-120"/>
                        </a:rPr>
                        <a:t>競賽／媒體曝光、期刊發表，以建立知名度及品牌價值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45096449"/>
                  </a:ext>
                </a:extLst>
              </a:tr>
              <a:tr h="314297">
                <a:tc vMerge="1">
                  <a:txBody>
                    <a:bodyPr/>
                    <a:lstStyle/>
                    <a:p>
                      <a:pPr marL="0" lvl="0" indent="0" algn="ctr">
                        <a:lnSpc>
                          <a:spcPts val="2300"/>
                        </a:lnSpc>
                        <a:spcAft>
                          <a:spcPts val="0"/>
                        </a:spcAft>
                        <a:buFont typeface="+mj-ea"/>
                        <a:buNone/>
                      </a:pPr>
                      <a:endParaRPr lang="zh-TW" altLang="en-US" sz="20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微軟正黑體" panose="020B0604030504040204" pitchFamily="34" charset="-120"/>
                        </a:rPr>
                        <a:t>市場進入策略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zh-TW" altLang="en-US" sz="1400" b="0" u="none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微軟正黑體" panose="020B0604030504040204" pitchFamily="34" charset="-120"/>
                        </a:rPr>
                        <a:t>做好深度市場分析，緊密鏈結當地夥伴，完善業務推廣策略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00414602"/>
                  </a:ext>
                </a:extLst>
              </a:tr>
              <a:tr h="314297">
                <a:tc rowSpan="3">
                  <a:txBody>
                    <a:bodyPr/>
                    <a:lstStyle/>
                    <a:p>
                      <a:pPr marL="0" lvl="0" indent="0" algn="ctr">
                        <a:lnSpc>
                          <a:spcPts val="2300"/>
                        </a:lnSpc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zh-TW" alt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微軟正黑體" panose="020B0604030504040204" pitchFamily="34" charset="-120"/>
                        </a:rPr>
                        <a:t>募資規劃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  <a:sym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zh-TW" altLang="en-US" sz="1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微軟正黑體" panose="020B0604030504040204" pitchFamily="34" charset="-120"/>
                        </a:rPr>
                        <a:t>募資規劃完整性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zh-TW" altLang="en-US" sz="1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微軟正黑體" panose="020B0604030504040204" pitchFamily="34" charset="-120"/>
                        </a:rPr>
                        <a:t>具有股權架構、獲利預估，損益平衡、營收快速成長有效做法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88624132"/>
                  </a:ext>
                </a:extLst>
              </a:tr>
              <a:tr h="314297">
                <a:tc vMerge="1">
                  <a:txBody>
                    <a:bodyPr/>
                    <a:lstStyle/>
                    <a:p>
                      <a:pPr marL="0" lvl="0" indent="0" algn="just">
                        <a:lnSpc>
                          <a:spcPts val="2300"/>
                        </a:lnSpc>
                        <a:spcAft>
                          <a:spcPts val="0"/>
                        </a:spcAft>
                        <a:buFont typeface="+mj-ea"/>
                        <a:buNone/>
                      </a:pPr>
                      <a:endParaRPr lang="zh-TW" sz="14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zh-TW" altLang="en-US" sz="1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微軟正黑體" panose="020B0604030504040204" pitchFamily="34" charset="-120"/>
                        </a:rPr>
                        <a:t>出場機制規劃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zh-TW" sz="1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微軟正黑體" panose="020B0604030504040204" pitchFamily="34" charset="-120"/>
                        </a:rPr>
                        <a:t>IPO(</a:t>
                      </a:r>
                      <a:r>
                        <a:rPr lang="zh-TW" altLang="en-US" sz="1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微軟正黑體" panose="020B0604030504040204" pitchFamily="34" charset="-120"/>
                        </a:rPr>
                        <a:t>公開發行</a:t>
                      </a:r>
                      <a:r>
                        <a:rPr lang="en-US" altLang="zh-TW" sz="1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微軟正黑體" panose="020B0604030504040204" pitchFamily="34" charset="-120"/>
                        </a:rPr>
                        <a:t>，</a:t>
                      </a:r>
                      <a:r>
                        <a:rPr lang="en-US" altLang="zh-TW" sz="1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微軟正黑體" panose="020B0604030504040204" pitchFamily="34" charset="-120"/>
                        </a:rPr>
                        <a:t>M&amp;A, </a:t>
                      </a:r>
                      <a:r>
                        <a:rPr lang="zh-TW" altLang="en-US" sz="1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微軟正黑體" panose="020B0604030504040204" pitchFamily="34" charset="-120"/>
                        </a:rPr>
                        <a:t>或</a:t>
                      </a:r>
                      <a:r>
                        <a:rPr lang="en-US" altLang="zh-TW" sz="1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微軟正黑體" panose="020B0604030504040204" pitchFamily="34" charset="-120"/>
                        </a:rPr>
                        <a:t>Out-licensing(</a:t>
                      </a:r>
                      <a:r>
                        <a:rPr lang="zh-TW" altLang="en-US" sz="1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微軟正黑體" panose="020B0604030504040204" pitchFamily="34" charset="-120"/>
                        </a:rPr>
                        <a:t>產品授權</a:t>
                      </a:r>
                      <a:r>
                        <a:rPr lang="en-US" altLang="zh-TW" sz="1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微軟正黑體" panose="020B0604030504040204" pitchFamily="34" charset="-120"/>
                        </a:rPr>
                        <a:t>)</a:t>
                      </a:r>
                      <a:endParaRPr lang="zh-TW" altLang="en-US" sz="14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sym typeface="微軟正黑體" panose="020B0604030504040204" pitchFamily="34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47123426"/>
                  </a:ext>
                </a:extLst>
              </a:tr>
              <a:tr h="314297">
                <a:tc vMerge="1">
                  <a:txBody>
                    <a:bodyPr/>
                    <a:lstStyle/>
                    <a:p>
                      <a:pPr marL="0" lvl="0" indent="0" algn="just">
                        <a:lnSpc>
                          <a:spcPts val="2300"/>
                        </a:lnSpc>
                        <a:spcAft>
                          <a:spcPts val="0"/>
                        </a:spcAft>
                        <a:buFont typeface="+mj-ea"/>
                        <a:buNone/>
                      </a:pPr>
                      <a:endParaRPr lang="zh-TW" sz="14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zh-TW" altLang="en-US" sz="1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微軟正黑體" panose="020B0604030504040204" pitchFamily="34" charset="-120"/>
                        </a:rPr>
                        <a:t>獲得策略投資機會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zh-TW" altLang="en-US" sz="1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sym typeface="微軟正黑體" panose="020B0604030504040204" pitchFamily="34" charset="-120"/>
                        </a:rPr>
                        <a:t>設定目標投資者、提供的價值及接觸策略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72707835"/>
                  </a:ext>
                </a:extLst>
              </a:tr>
              <a:tr h="424425">
                <a:tc rowSpan="3"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zh-TW" alt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微軟正黑體" panose="020B0604030504040204" pitchFamily="34" charset="-120"/>
                        </a:rPr>
                        <a:t>加分項目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  <a:sym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zh-TW" altLang="en-US" sz="1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微軟正黑體" panose="020B0604030504040204" pitchFamily="34" charset="-120"/>
                        </a:rPr>
                        <a:t>已取得中大型企業或國際企業合作意願證明，申請時需提出佐證資料</a:t>
                      </a:r>
                      <a:r>
                        <a:rPr lang="en-US" altLang="zh-TW" sz="1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微軟正黑體" panose="020B0604030504040204" pitchFamily="34" charset="-120"/>
                        </a:rPr>
                        <a:t>如合約、訂單等</a:t>
                      </a:r>
                      <a:r>
                        <a:rPr lang="en-US" altLang="zh-TW" sz="1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微軟正黑體" panose="020B0604030504040204" pitchFamily="34" charset="-120"/>
                        </a:rPr>
                        <a:t>)</a:t>
                      </a:r>
                      <a:endParaRPr lang="zh-TW" sz="14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  <a:sym typeface="微軟正黑體" panose="020B0604030504040204" pitchFamily="34" charset="-12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6023543"/>
                  </a:ext>
                </a:extLst>
              </a:tr>
              <a:tr h="30730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zh-TW" altLang="en-US" sz="1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微軟正黑體" panose="020B0604030504040204" pitchFamily="34" charset="-120"/>
                        </a:rPr>
                        <a:t>曾獲選新創事業獎或綠色科技新創獎勵競賽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84546"/>
                  </a:ext>
                </a:extLst>
              </a:tr>
              <a:tr h="352540">
                <a:tc vMerge="1">
                  <a:txBody>
                    <a:bodyPr/>
                    <a:lstStyle/>
                    <a:p>
                      <a:pPr marL="0" lvl="0" indent="0" algn="just">
                        <a:lnSpc>
                          <a:spcPts val="2300"/>
                        </a:lnSpc>
                        <a:spcAft>
                          <a:spcPts val="0"/>
                        </a:spcAft>
                        <a:buFont typeface="+mj-ea"/>
                        <a:buNone/>
                      </a:pPr>
                      <a:endParaRPr lang="zh-TW" sz="14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zh-TW" altLang="en-US" sz="1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微軟正黑體" panose="020B0604030504040204" pitchFamily="34" charset="-120"/>
                        </a:rPr>
                        <a:t>指標型新創：員工人數至少</a:t>
                      </a:r>
                      <a:r>
                        <a:rPr lang="en-US" altLang="zh-TW" sz="1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微軟正黑體" panose="020B0604030504040204" pitchFamily="34" charset="-120"/>
                        </a:rPr>
                        <a:t>10</a:t>
                      </a:r>
                      <a:r>
                        <a:rPr lang="zh-TW" altLang="en-US" sz="1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微軟正黑體" panose="020B0604030504040204" pitchFamily="34" charset="-120"/>
                        </a:rPr>
                        <a:t>人以上且連續</a:t>
                      </a:r>
                      <a:r>
                        <a:rPr lang="en-US" altLang="zh-TW" sz="1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微軟正黑體" panose="020B0604030504040204" pitchFamily="34" charset="-120"/>
                        </a:rPr>
                        <a:t>3</a:t>
                      </a:r>
                      <a:r>
                        <a:rPr lang="zh-TW" altLang="en-US" sz="1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微軟正黑體" panose="020B0604030504040204" pitchFamily="34" charset="-120"/>
                        </a:rPr>
                        <a:t>年營收或員工人數成長超過</a:t>
                      </a:r>
                      <a:r>
                        <a:rPr lang="en-US" altLang="zh-TW" sz="1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微軟正黑體" panose="020B0604030504040204" pitchFamily="34" charset="-120"/>
                        </a:rPr>
                        <a:t>20%</a:t>
                      </a:r>
                      <a:endParaRPr lang="zh-TW" altLang="en-US" sz="14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  <a:sym typeface="微軟正黑體" panose="020B0604030504040204" pitchFamily="34" charset="-12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0354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4962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DC7F1E-A514-42E6-9260-410757DE528D}" type="slidenum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7" name="標題 1"/>
          <p:cNvSpPr txBox="1">
            <a:spLocks/>
          </p:cNvSpPr>
          <p:nvPr/>
        </p:nvSpPr>
        <p:spPr bwMode="auto">
          <a:xfrm>
            <a:off x="1657350" y="137301"/>
            <a:ext cx="8343900" cy="635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400" b="1">
                <a:solidFill>
                  <a:schemeClr val="tx1"/>
                </a:solidFill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9pPr>
          </a:lstStyle>
          <a:p>
            <a:pPr>
              <a:lnSpc>
                <a:spcPct val="120000"/>
              </a:lnSpc>
            </a:pPr>
            <a:r>
              <a:rPr lang="zh-TW" altLang="en-US" sz="4000" kern="0" dirty="0"/>
              <a:t>三、執行內容與實施方法</a:t>
            </a:r>
            <a:r>
              <a:rPr lang="zh-TW" altLang="en-US" sz="2400" kern="0" dirty="0"/>
              <a:t>（</a:t>
            </a:r>
            <a:r>
              <a:rPr lang="en-US" altLang="zh-TW" sz="2400" kern="0" dirty="0"/>
              <a:t>3/4</a:t>
            </a:r>
            <a:r>
              <a:rPr lang="zh-TW" altLang="en-US" sz="2400" kern="0" dirty="0"/>
              <a:t>）</a:t>
            </a:r>
          </a:p>
        </p:txBody>
      </p:sp>
      <p:grpSp>
        <p:nvGrpSpPr>
          <p:cNvPr id="33" name="Group 26"/>
          <p:cNvGrpSpPr>
            <a:grpSpLocks/>
          </p:cNvGrpSpPr>
          <p:nvPr/>
        </p:nvGrpSpPr>
        <p:grpSpPr bwMode="auto">
          <a:xfrm>
            <a:off x="6773925" y="1298072"/>
            <a:ext cx="3164907" cy="946217"/>
            <a:chOff x="4320" y="1152"/>
            <a:chExt cx="414" cy="402"/>
          </a:xfrm>
        </p:grpSpPr>
        <p:sp>
          <p:nvSpPr>
            <p:cNvPr id="34" name="AutoShape 27"/>
            <p:cNvSpPr>
              <a:spLocks noChangeArrowheads="1"/>
            </p:cNvSpPr>
            <p:nvPr/>
          </p:nvSpPr>
          <p:spPr bwMode="ltGray">
            <a:xfrm>
              <a:off x="4320" y="1152"/>
              <a:ext cx="414" cy="402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25400">
              <a:solidFill>
                <a:srgbClr val="FEFEFE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35" name="Freeform 28"/>
            <p:cNvSpPr>
              <a:spLocks/>
            </p:cNvSpPr>
            <p:nvPr/>
          </p:nvSpPr>
          <p:spPr bwMode="ltGray">
            <a:xfrm>
              <a:off x="4346" y="1178"/>
              <a:ext cx="206" cy="201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tint val="48627"/>
                    <a:invGamma/>
                  </a:schemeClr>
                </a:gs>
                <a:gs pos="5000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48627"/>
                    <a:invGamma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</p:grpSp>
      <p:grpSp>
        <p:nvGrpSpPr>
          <p:cNvPr id="36" name="Group 29"/>
          <p:cNvGrpSpPr>
            <a:grpSpLocks/>
          </p:cNvGrpSpPr>
          <p:nvPr/>
        </p:nvGrpSpPr>
        <p:grpSpPr bwMode="auto">
          <a:xfrm>
            <a:off x="1810265" y="2906826"/>
            <a:ext cx="3164907" cy="1129097"/>
            <a:chOff x="4320" y="1152"/>
            <a:chExt cx="414" cy="402"/>
          </a:xfrm>
        </p:grpSpPr>
        <p:sp>
          <p:nvSpPr>
            <p:cNvPr id="37" name="AutoShape 30"/>
            <p:cNvSpPr>
              <a:spLocks noChangeArrowheads="1"/>
            </p:cNvSpPr>
            <p:nvPr/>
          </p:nvSpPr>
          <p:spPr bwMode="ltGray">
            <a:xfrm>
              <a:off x="4320" y="1152"/>
              <a:ext cx="414" cy="402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25400">
              <a:solidFill>
                <a:srgbClr val="FEFEFE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38" name="Freeform 31"/>
            <p:cNvSpPr>
              <a:spLocks/>
            </p:cNvSpPr>
            <p:nvPr/>
          </p:nvSpPr>
          <p:spPr bwMode="ltGray">
            <a:xfrm>
              <a:off x="4346" y="1178"/>
              <a:ext cx="206" cy="201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gamma/>
                    <a:tint val="48627"/>
                    <a:invGamma/>
                  </a:schemeClr>
                </a:gs>
                <a:gs pos="50000">
                  <a:schemeClr val="accent2">
                    <a:alpha val="0"/>
                  </a:schemeClr>
                </a:gs>
                <a:gs pos="100000">
                  <a:schemeClr val="accent2">
                    <a:gamma/>
                    <a:tint val="48627"/>
                    <a:invGamma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</p:grpSp>
      <p:sp>
        <p:nvSpPr>
          <p:cNvPr id="39" name="Rectangle 44"/>
          <p:cNvSpPr>
            <a:spLocks noChangeArrowheads="1"/>
          </p:cNvSpPr>
          <p:nvPr/>
        </p:nvSpPr>
        <p:spPr bwMode="auto">
          <a:xfrm>
            <a:off x="7094439" y="1540347"/>
            <a:ext cx="28443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2400" b="1" dirty="0">
                <a:solidFill>
                  <a:srgbClr val="FE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  <a:cs typeface="Arial" charset="0"/>
              </a:rPr>
              <a:t>A.</a:t>
            </a:r>
            <a:r>
              <a:rPr lang="zh-TW" altLang="en-US" sz="2400" b="1" dirty="0">
                <a:solidFill>
                  <a:srgbClr val="FE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  <a:cs typeface="Arial" charset="0"/>
              </a:rPr>
              <a:t>設計規劃</a:t>
            </a:r>
            <a:endParaRPr lang="en-US" altLang="zh-CN" sz="2400" b="1" dirty="0">
              <a:solidFill>
                <a:srgbClr val="FE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微軟正黑體" pitchFamily="34" charset="-120"/>
              <a:ea typeface="微軟正黑體" pitchFamily="34" charset="-120"/>
              <a:cs typeface="Arial" charset="0"/>
            </a:endParaRPr>
          </a:p>
        </p:txBody>
      </p:sp>
      <p:sp>
        <p:nvSpPr>
          <p:cNvPr id="40" name="Rectangle 45"/>
          <p:cNvSpPr>
            <a:spLocks noChangeArrowheads="1"/>
          </p:cNvSpPr>
          <p:nvPr/>
        </p:nvSpPr>
        <p:spPr bwMode="auto">
          <a:xfrm>
            <a:off x="1886863" y="3249530"/>
            <a:ext cx="3011710" cy="480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zh-TW" altLang="en-US" sz="2800" b="1" dirty="0">
                <a:solidFill>
                  <a:srgbClr val="FE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  <a:cs typeface="Arial" charset="0"/>
              </a:rPr>
              <a:t>「</a:t>
            </a:r>
            <a:r>
              <a:rPr lang="zh-TW" altLang="zh-TW" sz="2800" b="1" dirty="0">
                <a:solidFill>
                  <a:srgbClr val="FE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  <a:cs typeface="Arial" charset="0"/>
              </a:rPr>
              <a:t>○○○</a:t>
            </a:r>
            <a:r>
              <a:rPr lang="zh-TW" altLang="en-US" sz="2800" b="1" dirty="0">
                <a:solidFill>
                  <a:srgbClr val="FE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  <a:cs typeface="Arial" charset="0"/>
              </a:rPr>
              <a:t>」</a:t>
            </a:r>
            <a:r>
              <a:rPr lang="zh-TW" altLang="zh-TW" sz="2800" b="1" dirty="0">
                <a:solidFill>
                  <a:srgbClr val="FE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  <a:cs typeface="Arial" charset="0"/>
              </a:rPr>
              <a:t>計</a:t>
            </a:r>
            <a:r>
              <a:rPr lang="zh-TW" altLang="en-US" sz="2800" b="1" dirty="0">
                <a:solidFill>
                  <a:srgbClr val="FE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  <a:cs typeface="Arial" charset="0"/>
              </a:rPr>
              <a:t>畫</a:t>
            </a:r>
            <a:endParaRPr lang="en-US" altLang="zh-CN" sz="2800" b="1" dirty="0">
              <a:solidFill>
                <a:srgbClr val="FE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微軟正黑體" pitchFamily="34" charset="-120"/>
              <a:ea typeface="微軟正黑體" pitchFamily="34" charset="-120"/>
              <a:cs typeface="Arial" charset="0"/>
            </a:endParaRPr>
          </a:p>
        </p:txBody>
      </p:sp>
      <p:grpSp>
        <p:nvGrpSpPr>
          <p:cNvPr id="44" name="Group 26"/>
          <p:cNvGrpSpPr>
            <a:grpSpLocks/>
          </p:cNvGrpSpPr>
          <p:nvPr/>
        </p:nvGrpSpPr>
        <p:grpSpPr bwMode="auto">
          <a:xfrm>
            <a:off x="6743065" y="3041581"/>
            <a:ext cx="3164907" cy="946217"/>
            <a:chOff x="4320" y="1152"/>
            <a:chExt cx="414" cy="402"/>
          </a:xfrm>
        </p:grpSpPr>
        <p:sp>
          <p:nvSpPr>
            <p:cNvPr id="45" name="AutoShape 27"/>
            <p:cNvSpPr>
              <a:spLocks noChangeArrowheads="1"/>
            </p:cNvSpPr>
            <p:nvPr/>
          </p:nvSpPr>
          <p:spPr bwMode="ltGray">
            <a:xfrm>
              <a:off x="4320" y="1152"/>
              <a:ext cx="414" cy="402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25400">
              <a:solidFill>
                <a:srgbClr val="FEFEFE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46" name="Freeform 28"/>
            <p:cNvSpPr>
              <a:spLocks/>
            </p:cNvSpPr>
            <p:nvPr/>
          </p:nvSpPr>
          <p:spPr bwMode="ltGray">
            <a:xfrm>
              <a:off x="4346" y="1178"/>
              <a:ext cx="206" cy="201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tint val="48627"/>
                    <a:invGamma/>
                  </a:schemeClr>
                </a:gs>
                <a:gs pos="5000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48627"/>
                    <a:invGamma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</p:grpSp>
      <p:sp>
        <p:nvSpPr>
          <p:cNvPr id="53" name="Rectangle 44"/>
          <p:cNvSpPr>
            <a:spLocks noChangeArrowheads="1"/>
          </p:cNvSpPr>
          <p:nvPr/>
        </p:nvSpPr>
        <p:spPr bwMode="auto">
          <a:xfrm>
            <a:off x="7094439" y="3283856"/>
            <a:ext cx="28443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2400" b="1" dirty="0">
                <a:solidFill>
                  <a:srgbClr val="FE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  <a:cs typeface="Arial" charset="0"/>
              </a:rPr>
              <a:t>B.</a:t>
            </a:r>
            <a:r>
              <a:rPr lang="zh-TW" altLang="en-US" sz="2400" b="1" dirty="0">
                <a:solidFill>
                  <a:srgbClr val="FE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  <a:cs typeface="Arial" charset="0"/>
              </a:rPr>
              <a:t>技術</a:t>
            </a:r>
            <a:r>
              <a:rPr lang="en-US" altLang="zh-TW" sz="2400" b="1" dirty="0">
                <a:solidFill>
                  <a:srgbClr val="FE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  <a:cs typeface="Arial" charset="0"/>
              </a:rPr>
              <a:t>/</a:t>
            </a:r>
            <a:r>
              <a:rPr lang="zh-TW" altLang="en-US" sz="2400" b="1" dirty="0">
                <a:solidFill>
                  <a:srgbClr val="FE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  <a:cs typeface="Arial" charset="0"/>
              </a:rPr>
              <a:t>服務開發</a:t>
            </a:r>
            <a:endParaRPr lang="en-US" altLang="zh-CN" sz="2400" b="1" dirty="0">
              <a:solidFill>
                <a:srgbClr val="FE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微軟正黑體" pitchFamily="34" charset="-120"/>
              <a:ea typeface="微軟正黑體" pitchFamily="34" charset="-120"/>
              <a:cs typeface="Arial" charset="0"/>
            </a:endParaRPr>
          </a:p>
        </p:txBody>
      </p:sp>
      <p:grpSp>
        <p:nvGrpSpPr>
          <p:cNvPr id="59" name="Group 26"/>
          <p:cNvGrpSpPr>
            <a:grpSpLocks/>
          </p:cNvGrpSpPr>
          <p:nvPr/>
        </p:nvGrpSpPr>
        <p:grpSpPr bwMode="auto">
          <a:xfrm>
            <a:off x="6773925" y="4803484"/>
            <a:ext cx="3164907" cy="946217"/>
            <a:chOff x="4320" y="1152"/>
            <a:chExt cx="414" cy="402"/>
          </a:xfrm>
        </p:grpSpPr>
        <p:sp>
          <p:nvSpPr>
            <p:cNvPr id="60" name="AutoShape 27"/>
            <p:cNvSpPr>
              <a:spLocks noChangeArrowheads="1"/>
            </p:cNvSpPr>
            <p:nvPr/>
          </p:nvSpPr>
          <p:spPr bwMode="ltGray">
            <a:xfrm>
              <a:off x="4320" y="1152"/>
              <a:ext cx="414" cy="402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25400">
              <a:solidFill>
                <a:srgbClr val="FEFEFE"/>
              </a:solidFill>
              <a:round/>
              <a:headEnd/>
              <a:tailEnd/>
            </a:ln>
            <a:effectLst>
              <a:outerShdw dist="53882" dir="2700000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61" name="Freeform 28"/>
            <p:cNvSpPr>
              <a:spLocks/>
            </p:cNvSpPr>
            <p:nvPr/>
          </p:nvSpPr>
          <p:spPr bwMode="ltGray">
            <a:xfrm>
              <a:off x="4346" y="1178"/>
              <a:ext cx="206" cy="201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tint val="48627"/>
                    <a:invGamma/>
                  </a:schemeClr>
                </a:gs>
                <a:gs pos="5000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48627"/>
                    <a:invGamma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</p:grpSp>
      <p:sp>
        <p:nvSpPr>
          <p:cNvPr id="62" name="Rectangle 44"/>
          <p:cNvSpPr>
            <a:spLocks noChangeArrowheads="1"/>
          </p:cNvSpPr>
          <p:nvPr/>
        </p:nvSpPr>
        <p:spPr bwMode="auto">
          <a:xfrm>
            <a:off x="7094439" y="5045759"/>
            <a:ext cx="28443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2400" b="1" dirty="0">
                <a:solidFill>
                  <a:srgbClr val="FE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  <a:cs typeface="Arial" charset="0"/>
              </a:rPr>
              <a:t>C.POB</a:t>
            </a:r>
            <a:r>
              <a:rPr lang="zh-TW" altLang="en-US" sz="2400" b="1" dirty="0">
                <a:solidFill>
                  <a:srgbClr val="FE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  <a:cs typeface="Arial" charset="0"/>
              </a:rPr>
              <a:t>商業驗證</a:t>
            </a:r>
            <a:endParaRPr lang="en-US" altLang="zh-CN" sz="2400" b="1" dirty="0">
              <a:solidFill>
                <a:srgbClr val="FE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微軟正黑體" pitchFamily="34" charset="-120"/>
              <a:ea typeface="微軟正黑體" pitchFamily="34" charset="-120"/>
              <a:cs typeface="Arial" charset="0"/>
            </a:endParaRPr>
          </a:p>
        </p:txBody>
      </p:sp>
      <p:sp>
        <p:nvSpPr>
          <p:cNvPr id="63" name="Rectangle 50"/>
          <p:cNvSpPr>
            <a:spLocks noChangeArrowheads="1"/>
          </p:cNvSpPr>
          <p:nvPr/>
        </p:nvSpPr>
        <p:spPr bwMode="auto">
          <a:xfrm>
            <a:off x="6773925" y="2317049"/>
            <a:ext cx="316490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  <a:cs typeface="Arial" charset="0"/>
              </a:rPr>
              <a:t>權重</a:t>
            </a:r>
            <a:r>
              <a:rPr lang="zh-TW" altLang="zh-TW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  <a:cs typeface="Arial" charset="0"/>
              </a:rPr>
              <a:t>○○ </a:t>
            </a:r>
            <a:r>
              <a:rPr lang="en-US" altLang="zh-TW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  <a:cs typeface="Arial" charset="0"/>
              </a:rPr>
              <a:t>%</a:t>
            </a:r>
          </a:p>
          <a:p>
            <a:pPr algn="ctr"/>
            <a:r>
              <a:rPr lang="zh-TW" altLang="en-US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  <a:cs typeface="Arial" charset="0"/>
              </a:rPr>
              <a:t>（執行單位：本公司）</a:t>
            </a:r>
            <a:endParaRPr lang="en-US" altLang="zh-CN" b="1" dirty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  <a:cs typeface="Arial" charset="0"/>
            </a:endParaRPr>
          </a:p>
        </p:txBody>
      </p:sp>
      <p:sp>
        <p:nvSpPr>
          <p:cNvPr id="65" name="內容版面配置區 2"/>
          <p:cNvSpPr>
            <a:spLocks noGrp="1"/>
          </p:cNvSpPr>
          <p:nvPr>
            <p:ph idx="1"/>
          </p:nvPr>
        </p:nvSpPr>
        <p:spPr>
          <a:xfrm>
            <a:off x="476249" y="1131889"/>
            <a:ext cx="5410201" cy="1536053"/>
          </a:xfrm>
        </p:spPr>
        <p:txBody>
          <a:bodyPr/>
          <a:lstStyle/>
          <a:p>
            <a:pPr marL="447675" indent="-447675">
              <a:spcBef>
                <a:spcPts val="200"/>
              </a:spcBef>
              <a:spcAft>
                <a:spcPts val="200"/>
              </a:spcAft>
              <a:buClrTx/>
              <a:buFont typeface="Wingdings" panose="05000000000000000000" pitchFamily="2" charset="2"/>
              <a:buChar char="u"/>
            </a:pPr>
            <a:r>
              <a:rPr lang="zh-TW" altLang="en-US" sz="2800" b="0" dirty="0">
                <a:solidFill>
                  <a:schemeClr val="accent6"/>
                </a:solidFill>
                <a:effectLst/>
                <a:latin typeface="微軟正黑體" panose="020B0604030504040204" pitchFamily="34" charset="-120"/>
              </a:rPr>
              <a:t>重點：依計畫執行內容，規劃各分項項目，並明列執行單位與所佔比重。</a:t>
            </a:r>
            <a:endParaRPr lang="en-US" altLang="zh-TW" sz="2800" b="0" dirty="0">
              <a:solidFill>
                <a:schemeClr val="accent6"/>
              </a:solidFill>
              <a:effectLst/>
              <a:latin typeface="微軟正黑體" panose="020B0604030504040204" pitchFamily="34" charset="-120"/>
            </a:endParaRPr>
          </a:p>
        </p:txBody>
      </p:sp>
      <p:sp>
        <p:nvSpPr>
          <p:cNvPr id="66" name="Rectangle 50"/>
          <p:cNvSpPr>
            <a:spLocks noChangeArrowheads="1"/>
          </p:cNvSpPr>
          <p:nvPr/>
        </p:nvSpPr>
        <p:spPr bwMode="auto">
          <a:xfrm>
            <a:off x="6817093" y="4072274"/>
            <a:ext cx="316490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  <a:cs typeface="Arial" charset="0"/>
              </a:rPr>
              <a:t>權重</a:t>
            </a:r>
            <a:r>
              <a:rPr lang="zh-TW" altLang="zh-TW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  <a:cs typeface="Arial" charset="0"/>
              </a:rPr>
              <a:t>○○ </a:t>
            </a:r>
            <a:r>
              <a:rPr lang="en-US" altLang="zh-TW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  <a:cs typeface="Arial" charset="0"/>
              </a:rPr>
              <a:t>%</a:t>
            </a:r>
          </a:p>
          <a:p>
            <a:pPr algn="ctr"/>
            <a:r>
              <a:rPr lang="zh-TW" altLang="en-US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  <a:cs typeface="Arial" charset="0"/>
              </a:rPr>
              <a:t>（執行單位： </a:t>
            </a:r>
            <a:r>
              <a:rPr lang="zh-TW" altLang="zh-TW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  <a:cs typeface="Arial" charset="0"/>
              </a:rPr>
              <a:t>○○</a:t>
            </a:r>
            <a:r>
              <a:rPr lang="zh-TW" altLang="en-US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  <a:cs typeface="Arial" charset="0"/>
              </a:rPr>
              <a:t>資訊公司）</a:t>
            </a:r>
            <a:endParaRPr lang="en-US" altLang="zh-CN" b="1" dirty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  <a:cs typeface="Arial" charset="0"/>
            </a:endParaRPr>
          </a:p>
        </p:txBody>
      </p:sp>
      <p:sp>
        <p:nvSpPr>
          <p:cNvPr id="67" name="Rectangle 50"/>
          <p:cNvSpPr>
            <a:spLocks noChangeArrowheads="1"/>
          </p:cNvSpPr>
          <p:nvPr/>
        </p:nvSpPr>
        <p:spPr bwMode="auto">
          <a:xfrm>
            <a:off x="6743064" y="5834580"/>
            <a:ext cx="316490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  <a:cs typeface="Arial" charset="0"/>
              </a:rPr>
              <a:t>權重</a:t>
            </a:r>
            <a:r>
              <a:rPr lang="zh-TW" altLang="zh-TW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  <a:cs typeface="Arial" charset="0"/>
              </a:rPr>
              <a:t>○○ </a:t>
            </a:r>
            <a:r>
              <a:rPr lang="en-US" altLang="zh-TW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  <a:cs typeface="Arial" charset="0"/>
              </a:rPr>
              <a:t>%</a:t>
            </a:r>
          </a:p>
          <a:p>
            <a:pPr algn="ctr"/>
            <a:r>
              <a:rPr lang="zh-TW" altLang="en-US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  <a:cs typeface="Arial" charset="0"/>
              </a:rPr>
              <a:t>（執行單位：本公司）</a:t>
            </a:r>
            <a:endParaRPr lang="en-US" altLang="zh-CN" b="1" dirty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  <a:cs typeface="Arial" charset="0"/>
            </a:endParaRPr>
          </a:p>
        </p:txBody>
      </p:sp>
      <p:cxnSp>
        <p:nvCxnSpPr>
          <p:cNvPr id="68" name="直線接點 67"/>
          <p:cNvCxnSpPr>
            <a:stCxn id="37" idx="3"/>
          </p:cNvCxnSpPr>
          <p:nvPr/>
        </p:nvCxnSpPr>
        <p:spPr>
          <a:xfrm flipV="1">
            <a:off x="4975172" y="1752786"/>
            <a:ext cx="1783323" cy="1718589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2" name="直線接點 71"/>
          <p:cNvCxnSpPr>
            <a:stCxn id="37" idx="3"/>
            <a:endCxn id="60" idx="1"/>
          </p:cNvCxnSpPr>
          <p:nvPr/>
        </p:nvCxnSpPr>
        <p:spPr>
          <a:xfrm>
            <a:off x="4975172" y="3471375"/>
            <a:ext cx="1798753" cy="1805218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3" name="直線接點 72"/>
          <p:cNvCxnSpPr>
            <a:stCxn id="37" idx="3"/>
            <a:endCxn id="45" idx="1"/>
          </p:cNvCxnSpPr>
          <p:nvPr/>
        </p:nvCxnSpPr>
        <p:spPr>
          <a:xfrm>
            <a:off x="4975172" y="3471375"/>
            <a:ext cx="1767893" cy="43315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7553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DC7F1E-A514-42E6-9260-410757DE528D}" type="slidenum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7" name="標題 1"/>
          <p:cNvSpPr txBox="1">
            <a:spLocks/>
          </p:cNvSpPr>
          <p:nvPr/>
        </p:nvSpPr>
        <p:spPr bwMode="auto">
          <a:xfrm>
            <a:off x="1657350" y="137301"/>
            <a:ext cx="8343900" cy="635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400" b="1">
                <a:solidFill>
                  <a:schemeClr val="tx1"/>
                </a:solidFill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</a:defRPr>
            </a:lvl9pPr>
          </a:lstStyle>
          <a:p>
            <a:pPr>
              <a:lnSpc>
                <a:spcPct val="120000"/>
              </a:lnSpc>
            </a:pPr>
            <a:r>
              <a:rPr lang="zh-TW" altLang="en-US" sz="4000" kern="0" dirty="0"/>
              <a:t>三、執行內容與實施方法</a:t>
            </a:r>
            <a:r>
              <a:rPr lang="zh-TW" altLang="en-US" sz="2400" kern="0" dirty="0">
                <a:latin typeface="微軟正黑體" panose="020B0604030504040204" pitchFamily="34" charset="-120"/>
              </a:rPr>
              <a:t>（</a:t>
            </a:r>
            <a:r>
              <a:rPr lang="en-US" altLang="zh-TW" sz="2400" kern="0" dirty="0"/>
              <a:t>4/4</a:t>
            </a:r>
            <a:r>
              <a:rPr lang="zh-TW" altLang="en-US" sz="2400" kern="0" dirty="0">
                <a:latin typeface="微軟正黑體" panose="020B0604030504040204" pitchFamily="34" charset="-120"/>
              </a:rPr>
              <a:t>）</a:t>
            </a:r>
          </a:p>
        </p:txBody>
      </p:sp>
      <p:sp>
        <p:nvSpPr>
          <p:cNvPr id="8" name="內容版面配置區 2"/>
          <p:cNvSpPr>
            <a:spLocks noGrp="1"/>
          </p:cNvSpPr>
          <p:nvPr>
            <p:ph idx="1"/>
          </p:nvPr>
        </p:nvSpPr>
        <p:spPr>
          <a:xfrm>
            <a:off x="476250" y="1036639"/>
            <a:ext cx="11227898" cy="506411"/>
          </a:xfrm>
        </p:spPr>
        <p:txBody>
          <a:bodyPr/>
          <a:lstStyle/>
          <a:p>
            <a:pPr marL="447675" indent="-447675">
              <a:spcBef>
                <a:spcPts val="200"/>
              </a:spcBef>
              <a:spcAft>
                <a:spcPts val="200"/>
              </a:spcAft>
              <a:buClrTx/>
              <a:buFont typeface="Wingdings" panose="05000000000000000000" pitchFamily="2" charset="2"/>
              <a:buChar char="u"/>
            </a:pPr>
            <a:r>
              <a:rPr lang="zh-TW" altLang="en-US" sz="2800" b="0" dirty="0">
                <a:solidFill>
                  <a:schemeClr val="accent6"/>
                </a:solidFill>
                <a:effectLst/>
                <a:latin typeface="微軟正黑體" panose="020B0604030504040204" pitchFamily="34" charset="-120"/>
              </a:rPr>
              <a:t>重點：明確規劃各工作項目，並編列時程與可供量化查核的內容。</a:t>
            </a:r>
            <a:endParaRPr lang="en-US" altLang="zh-TW" sz="2800" b="0" dirty="0">
              <a:solidFill>
                <a:schemeClr val="accent6"/>
              </a:solidFill>
              <a:effectLst/>
              <a:latin typeface="微軟正黑體" panose="020B0604030504040204" pitchFamily="34" charset="-12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2763041"/>
              </p:ext>
            </p:extLst>
          </p:nvPr>
        </p:nvGraphicFramePr>
        <p:xfrm>
          <a:off x="476248" y="4209414"/>
          <a:ext cx="11227898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5799">
                  <a:extLst>
                    <a:ext uri="{9D8B030D-6E8A-4147-A177-3AD203B41FA5}">
                      <a16:colId xmlns:a16="http://schemas.microsoft.com/office/drawing/2014/main" val="37021945"/>
                    </a:ext>
                  </a:extLst>
                </a:gridCol>
                <a:gridCol w="2124551">
                  <a:extLst>
                    <a:ext uri="{9D8B030D-6E8A-4147-A177-3AD203B41FA5}">
                      <a16:colId xmlns:a16="http://schemas.microsoft.com/office/drawing/2014/main" val="2528810155"/>
                    </a:ext>
                  </a:extLst>
                </a:gridCol>
                <a:gridCol w="4905375">
                  <a:extLst>
                    <a:ext uri="{9D8B030D-6E8A-4147-A177-3AD203B41FA5}">
                      <a16:colId xmlns:a16="http://schemas.microsoft.com/office/drawing/2014/main" val="3787953459"/>
                    </a:ext>
                  </a:extLst>
                </a:gridCol>
                <a:gridCol w="1266825">
                  <a:extLst>
                    <a:ext uri="{9D8B030D-6E8A-4147-A177-3AD203B41FA5}">
                      <a16:colId xmlns:a16="http://schemas.microsoft.com/office/drawing/2014/main" val="36917792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15918674"/>
                    </a:ext>
                  </a:extLst>
                </a:gridCol>
                <a:gridCol w="1388573">
                  <a:extLst>
                    <a:ext uri="{9D8B030D-6E8A-4147-A177-3AD203B41FA5}">
                      <a16:colId xmlns:a16="http://schemas.microsoft.com/office/drawing/2014/main" val="259655693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分項計畫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查核點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預計時間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權重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執行單位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460146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200" dirty="0">
                          <a:solidFill>
                            <a:srgbClr val="0070C0"/>
                          </a:solidFill>
                          <a:latin typeface="微軟正黑體" pitchFamily="34" charset="-120"/>
                          <a:ea typeface="微軟正黑體" pitchFamily="34" charset="-120"/>
                          <a:cs typeface="Arial" charset="0"/>
                        </a:rPr>
                        <a:t>「</a:t>
                      </a:r>
                      <a:r>
                        <a:rPr lang="zh-TW" altLang="zh-TW" sz="1800" b="1" kern="1200" dirty="0">
                          <a:solidFill>
                            <a:srgbClr val="0070C0"/>
                          </a:solidFill>
                          <a:latin typeface="微軟正黑體" pitchFamily="34" charset="-120"/>
                          <a:ea typeface="微軟正黑體" pitchFamily="34" charset="-120"/>
                          <a:cs typeface="Arial" charset="0"/>
                        </a:rPr>
                        <a:t>○○○</a:t>
                      </a:r>
                      <a:r>
                        <a:rPr lang="zh-TW" altLang="en-US" sz="1800" b="1" kern="1200" dirty="0">
                          <a:solidFill>
                            <a:srgbClr val="0070C0"/>
                          </a:solidFill>
                          <a:latin typeface="微軟正黑體" pitchFamily="34" charset="-120"/>
                          <a:ea typeface="微軟正黑體" pitchFamily="34" charset="-120"/>
                          <a:cs typeface="Arial" charset="0"/>
                        </a:rPr>
                        <a:t>」</a:t>
                      </a:r>
                      <a:r>
                        <a:rPr lang="zh-TW" altLang="zh-TW" sz="1800" b="1" kern="1200" dirty="0">
                          <a:solidFill>
                            <a:srgbClr val="0070C0"/>
                          </a:solidFill>
                          <a:latin typeface="微軟正黑體" pitchFamily="34" charset="-120"/>
                          <a:ea typeface="微軟正黑體" pitchFamily="34" charset="-120"/>
                          <a:cs typeface="Arial" charset="0"/>
                        </a:rPr>
                        <a:t>計</a:t>
                      </a:r>
                      <a:r>
                        <a:rPr lang="zh-TW" altLang="en-US" sz="1800" b="1" kern="1200" dirty="0">
                          <a:solidFill>
                            <a:srgbClr val="0070C0"/>
                          </a:solidFill>
                          <a:latin typeface="微軟正黑體" pitchFamily="34" charset="-120"/>
                          <a:ea typeface="微軟正黑體" pitchFamily="34" charset="-120"/>
                          <a:cs typeface="Arial" charset="0"/>
                        </a:rPr>
                        <a:t>畫</a:t>
                      </a:r>
                      <a:endParaRPr lang="en-US" altLang="zh-CN" sz="1800" b="1" kern="1200" dirty="0">
                        <a:solidFill>
                          <a:srgbClr val="0070C0"/>
                        </a:solidFill>
                        <a:latin typeface="微軟正黑體" pitchFamily="34" charset="-120"/>
                        <a:ea typeface="微軟正黑體" pitchFamily="34" charset="-12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200" dirty="0">
                          <a:solidFill>
                            <a:srgbClr val="0070C0"/>
                          </a:solidFill>
                          <a:latin typeface="微軟正黑體" pitchFamily="34" charset="-120"/>
                          <a:ea typeface="微軟正黑體" pitchFamily="34" charset="-120"/>
                          <a:cs typeface="Arial" charset="0"/>
                        </a:rPr>
                        <a:t>完成僱用本國勞工</a:t>
                      </a:r>
                      <a:r>
                        <a:rPr lang="en-US" altLang="zh-TW" sz="1800" b="1" kern="1200" dirty="0">
                          <a:solidFill>
                            <a:srgbClr val="0070C0"/>
                          </a:solidFill>
                          <a:latin typeface="微軟正黑體" pitchFamily="34" charset="-120"/>
                          <a:ea typeface="微軟正黑體" pitchFamily="34" charset="-120"/>
                          <a:cs typeface="Arial" charset="0"/>
                        </a:rPr>
                        <a:t>1</a:t>
                      </a:r>
                      <a:r>
                        <a:rPr lang="zh-TW" altLang="en-US" sz="1800" b="1" kern="1200" dirty="0">
                          <a:solidFill>
                            <a:srgbClr val="0070C0"/>
                          </a:solidFill>
                          <a:latin typeface="微軟正黑體" pitchFamily="34" charset="-120"/>
                          <a:ea typeface="微軟正黑體" pitchFamily="34" charset="-120"/>
                          <a:cs typeface="Arial" charset="0"/>
                        </a:rPr>
                        <a:t>名以上</a:t>
                      </a:r>
                      <a:r>
                        <a:rPr kumimoji="1" lang="en-US" altLang="zh-TW" sz="1400" b="1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1" lang="zh-TW" altLang="en-US" sz="1400" b="1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結案前</a:t>
                      </a:r>
                      <a:r>
                        <a:rPr kumimoji="1" lang="en-US" altLang="zh-TW" sz="1400" b="1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200" dirty="0">
                          <a:solidFill>
                            <a:srgbClr val="0070C0"/>
                          </a:solidFill>
                          <a:latin typeface="微軟正黑體" pitchFamily="34" charset="-120"/>
                          <a:ea typeface="微軟正黑體" pitchFamily="34" charset="-120"/>
                          <a:cs typeface="Arial" charset="0"/>
                        </a:rPr>
                        <a:t>獲得中大企業合作支持，於結案前取得策略性投資或訂單或合約等</a:t>
                      </a:r>
                      <a:r>
                        <a:rPr kumimoji="1" lang="en-US" altLang="zh-TW" sz="1400" b="1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1" lang="zh-TW" altLang="en-US" sz="1400" b="1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請設定明確的金額、數量</a:t>
                      </a:r>
                      <a:r>
                        <a:rPr kumimoji="1" lang="en-US" altLang="zh-TW" sz="1400" b="1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kern="1200" dirty="0">
                          <a:solidFill>
                            <a:srgbClr val="0070C0"/>
                          </a:solidFill>
                          <a:latin typeface="微軟正黑體" pitchFamily="34" charset="-120"/>
                          <a:ea typeface="微軟正黑體" pitchFamily="34" charset="-120"/>
                          <a:cs typeface="Arial" charset="0"/>
                        </a:rPr>
                        <a:t>○</a:t>
                      </a:r>
                      <a:r>
                        <a:rPr lang="en-US" altLang="zh-TW" sz="1800" b="1" kern="1200" dirty="0">
                          <a:solidFill>
                            <a:srgbClr val="0070C0"/>
                          </a:solidFill>
                          <a:latin typeface="微軟正黑體" pitchFamily="34" charset="-120"/>
                          <a:ea typeface="微軟正黑體" pitchFamily="34" charset="-120"/>
                          <a:cs typeface="Arial" charset="0"/>
                        </a:rPr>
                        <a:t>/</a:t>
                      </a:r>
                      <a:r>
                        <a:rPr lang="zh-TW" altLang="zh-TW" sz="1800" b="1" kern="1200" dirty="0">
                          <a:solidFill>
                            <a:srgbClr val="0070C0"/>
                          </a:solidFill>
                          <a:latin typeface="微軟正黑體" pitchFamily="34" charset="-120"/>
                          <a:ea typeface="微軟正黑體" pitchFamily="34" charset="-120"/>
                          <a:cs typeface="Arial" charset="0"/>
                        </a:rPr>
                        <a:t>○</a:t>
                      </a:r>
                      <a:r>
                        <a:rPr lang="en-US" altLang="zh-TW" sz="1800" b="1" kern="1200" dirty="0">
                          <a:solidFill>
                            <a:srgbClr val="0070C0"/>
                          </a:solidFill>
                          <a:latin typeface="微軟正黑體" pitchFamily="34" charset="-120"/>
                          <a:ea typeface="微軟正黑體" pitchFamily="34" charset="-120"/>
                          <a:cs typeface="Arial" charset="0"/>
                        </a:rPr>
                        <a:t>/</a:t>
                      </a:r>
                      <a:r>
                        <a:rPr lang="zh-TW" altLang="zh-TW" sz="1800" b="1" kern="1200" dirty="0">
                          <a:solidFill>
                            <a:srgbClr val="0070C0"/>
                          </a:solidFill>
                          <a:latin typeface="微軟正黑體" pitchFamily="34" charset="-120"/>
                          <a:ea typeface="微軟正黑體" pitchFamily="34" charset="-120"/>
                          <a:cs typeface="Arial" charset="0"/>
                        </a:rPr>
                        <a:t>○</a:t>
                      </a:r>
                      <a:endParaRPr lang="zh-TW" altLang="en-US" sz="1800" b="1" kern="1200" dirty="0">
                        <a:solidFill>
                          <a:srgbClr val="0070C0"/>
                        </a:solidFill>
                        <a:latin typeface="微軟正黑體" pitchFamily="34" charset="-120"/>
                        <a:ea typeface="微軟正黑體" pitchFamily="34" charset="-12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５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zh-TW" altLang="en-US" sz="1800" b="1" kern="1200" dirty="0">
                        <a:solidFill>
                          <a:srgbClr val="0070C0"/>
                        </a:solidFill>
                        <a:latin typeface="微軟正黑體" pitchFamily="34" charset="-120"/>
                        <a:ea typeface="微軟正黑體" pitchFamily="34" charset="-12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kern="1200" dirty="0">
                          <a:solidFill>
                            <a:srgbClr val="0070C0"/>
                          </a:solidFill>
                          <a:latin typeface="微軟正黑體" pitchFamily="34" charset="-120"/>
                          <a:ea typeface="微軟正黑體" pitchFamily="34" charset="-120"/>
                          <a:cs typeface="Arial" charset="0"/>
                        </a:rPr>
                        <a:t>本公司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9526597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zh-TW" altLang="en-US" dirty="0">
                        <a:solidFill>
                          <a:srgbClr val="00B05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A.</a:t>
                      </a:r>
                      <a:r>
                        <a:rPr lang="zh-TW" altLang="en-US" sz="1800" b="1" dirty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itchFamily="34" charset="-120"/>
                          <a:ea typeface="微軟正黑體" pitchFamily="34" charset="-120"/>
                          <a:cs typeface="Arial" charset="0"/>
                        </a:rPr>
                        <a:t>設計規劃</a:t>
                      </a:r>
                      <a:endParaRPr lang="en-US" altLang="zh-CN" sz="1800" b="1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itchFamily="34" charset="-120"/>
                        <a:ea typeface="微軟正黑體" pitchFamily="34" charset="-12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800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…</a:t>
                      </a:r>
                      <a:endParaRPr lang="zh-TW" altLang="en-US" sz="1800" dirty="0">
                        <a:solidFill>
                          <a:srgbClr val="00B05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…</a:t>
                      </a:r>
                      <a:endParaRPr lang="zh-TW" altLang="en-US" sz="1800" dirty="0">
                        <a:solidFill>
                          <a:srgbClr val="00B05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…</a:t>
                      </a:r>
                      <a:endParaRPr lang="zh-TW" altLang="en-US" sz="1800" dirty="0">
                        <a:solidFill>
                          <a:srgbClr val="00B05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…</a:t>
                      </a:r>
                      <a:endParaRPr lang="zh-TW" altLang="en-US" sz="1800" dirty="0">
                        <a:solidFill>
                          <a:srgbClr val="00B05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762509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zh-TW" altLang="en-US" dirty="0">
                        <a:solidFill>
                          <a:srgbClr val="00B05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Ｂ</a:t>
                      </a:r>
                      <a:r>
                        <a:rPr lang="en-US" altLang="zh-TW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.</a:t>
                      </a:r>
                      <a:r>
                        <a:rPr lang="zh-TW" altLang="en-US" sz="1800" b="1" dirty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itchFamily="34" charset="-120"/>
                          <a:ea typeface="微軟正黑體" pitchFamily="34" charset="-120"/>
                          <a:cs typeface="Arial" charset="0"/>
                        </a:rPr>
                        <a:t>技術</a:t>
                      </a:r>
                      <a:r>
                        <a:rPr lang="en-US" altLang="zh-TW" sz="1800" b="1" dirty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itchFamily="34" charset="-120"/>
                          <a:ea typeface="微軟正黑體" pitchFamily="34" charset="-120"/>
                          <a:cs typeface="Arial" charset="0"/>
                        </a:rPr>
                        <a:t>/</a:t>
                      </a:r>
                      <a:r>
                        <a:rPr lang="zh-TW" altLang="en-US" sz="1800" b="1" dirty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itchFamily="34" charset="-120"/>
                          <a:ea typeface="微軟正黑體" pitchFamily="34" charset="-120"/>
                          <a:cs typeface="Arial" charset="0"/>
                        </a:rPr>
                        <a:t>服務開發</a:t>
                      </a:r>
                      <a:endParaRPr lang="en-US" altLang="zh-CN" sz="1800" b="1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itchFamily="34" charset="-120"/>
                        <a:ea typeface="微軟正黑體" pitchFamily="34" charset="-12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…</a:t>
                      </a:r>
                      <a:endParaRPr lang="zh-TW" altLang="en-US" sz="1800" dirty="0">
                        <a:solidFill>
                          <a:srgbClr val="00B05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…</a:t>
                      </a:r>
                      <a:endParaRPr lang="zh-TW" altLang="en-US" sz="1800" dirty="0">
                        <a:solidFill>
                          <a:srgbClr val="00B05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…</a:t>
                      </a:r>
                      <a:endParaRPr lang="zh-TW" altLang="en-US" sz="1800" dirty="0">
                        <a:solidFill>
                          <a:srgbClr val="00B05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…</a:t>
                      </a:r>
                      <a:endParaRPr lang="zh-TW" altLang="en-US" sz="1800" dirty="0">
                        <a:solidFill>
                          <a:srgbClr val="00B05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9793365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zh-TW" altLang="en-US" dirty="0">
                        <a:solidFill>
                          <a:srgbClr val="00B05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Ｃ</a:t>
                      </a:r>
                      <a:r>
                        <a:rPr lang="en-US" altLang="zh-TW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.</a:t>
                      </a:r>
                      <a:r>
                        <a:rPr lang="en-US" altLang="zh-TW" sz="1800" b="1" dirty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itchFamily="34" charset="-120"/>
                          <a:ea typeface="微軟正黑體" pitchFamily="34" charset="-120"/>
                          <a:cs typeface="Arial" charset="0"/>
                        </a:rPr>
                        <a:t>POB</a:t>
                      </a:r>
                      <a:r>
                        <a:rPr lang="zh-TW" altLang="en-US" sz="1800" b="1" dirty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itchFamily="34" charset="-120"/>
                          <a:ea typeface="微軟正黑體" pitchFamily="34" charset="-120"/>
                          <a:cs typeface="Arial" charset="0"/>
                        </a:rPr>
                        <a:t>商業驗證</a:t>
                      </a:r>
                      <a:endParaRPr lang="en-US" altLang="zh-CN" sz="1800" b="1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itchFamily="34" charset="-120"/>
                        <a:ea typeface="微軟正黑體" pitchFamily="34" charset="-12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…</a:t>
                      </a:r>
                      <a:endParaRPr lang="zh-TW" altLang="en-US" sz="1800" dirty="0">
                        <a:solidFill>
                          <a:srgbClr val="00B05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…</a:t>
                      </a:r>
                      <a:endParaRPr lang="zh-TW" altLang="en-US" sz="1800" dirty="0">
                        <a:solidFill>
                          <a:srgbClr val="00B05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…</a:t>
                      </a:r>
                      <a:endParaRPr lang="zh-TW" altLang="en-US" sz="1800" dirty="0">
                        <a:solidFill>
                          <a:srgbClr val="00B05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solidFill>
                            <a:srgbClr val="00B05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…</a:t>
                      </a:r>
                      <a:endParaRPr lang="zh-TW" altLang="en-US" sz="1800" dirty="0">
                        <a:solidFill>
                          <a:srgbClr val="00B05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98685432"/>
                  </a:ext>
                </a:extLst>
              </a:tr>
            </a:tbl>
          </a:graphicData>
        </a:graphic>
      </p:graphicFrame>
      <p:sp>
        <p:nvSpPr>
          <p:cNvPr id="6" name="內容版面配置區 2"/>
          <p:cNvSpPr txBox="1">
            <a:spLocks/>
          </p:cNvSpPr>
          <p:nvPr/>
        </p:nvSpPr>
        <p:spPr bwMode="auto">
          <a:xfrm>
            <a:off x="476247" y="3236654"/>
            <a:ext cx="9629775" cy="94894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8000" tIns="10800" rIns="18000" bIns="1080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B34B1"/>
              </a:buClr>
              <a:buSzPct val="80000"/>
              <a:buFont typeface="Wingdings" panose="05000000000000000000" pitchFamily="2" charset="2"/>
              <a:buChar char="p"/>
              <a:defRPr kumimoji="1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6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marL="447675" indent="-447675"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u"/>
            </a:pPr>
            <a:r>
              <a:rPr lang="zh-TW" altLang="en-US" sz="3200" dirty="0">
                <a:solidFill>
                  <a:srgbClr val="0066FF"/>
                </a:solidFill>
                <a:latin typeface="微軟正黑體" panose="020B0604030504040204" pitchFamily="34" charset="-120"/>
              </a:rPr>
              <a:t>計畫查核點</a:t>
            </a:r>
            <a:endParaRPr lang="en-US" altLang="zh-TW" sz="3200" dirty="0">
              <a:solidFill>
                <a:srgbClr val="0066FF"/>
              </a:solidFill>
              <a:latin typeface="微軟正黑體" panose="020B0604030504040204" pitchFamily="34" charset="-120"/>
            </a:endParaRPr>
          </a:p>
          <a:p>
            <a:pPr marL="904875" indent="-457200"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l"/>
            </a:pPr>
            <a:r>
              <a:rPr lang="zh-TW" altLang="en-US" sz="2800" dirty="0">
                <a:solidFill>
                  <a:schemeClr val="bg2">
                    <a:lumMod val="50000"/>
                  </a:schemeClr>
                </a:solidFill>
                <a:latin typeface="微軟正黑體" panose="020B0604030504040204" pitchFamily="34" charset="-120"/>
              </a:rPr>
              <a:t>必要查核項目與自行訂定相扣合之量化效益。</a:t>
            </a:r>
            <a:endParaRPr lang="en-US" altLang="zh-TW" sz="2800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</a:endParaRPr>
          </a:p>
        </p:txBody>
      </p:sp>
      <p:sp>
        <p:nvSpPr>
          <p:cNvPr id="9" name="流程圖: 替代處理程序 2">
            <a:extLst>
              <a:ext uri="{FF2B5EF4-FFF2-40B4-BE49-F238E27FC236}">
                <a16:creationId xmlns:a16="http://schemas.microsoft.com/office/drawing/2014/main" id="{0AF61795-50E9-5447-BAE0-457197461C22}"/>
              </a:ext>
            </a:extLst>
          </p:cNvPr>
          <p:cNvSpPr/>
          <p:nvPr/>
        </p:nvSpPr>
        <p:spPr bwMode="auto">
          <a:xfrm>
            <a:off x="476247" y="4581525"/>
            <a:ext cx="11227899" cy="947704"/>
          </a:xfrm>
          <a:prstGeom prst="flowChartAlternateProcess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000" tIns="10800" rIns="18000" bIns="10800" numCol="1" rtlCol="0" anchor="t" anchorCtr="0" compatLnSpc="1">
            <a:prstTxWarp prst="textNoShape">
              <a:avLst/>
            </a:prstTxWarp>
          </a:bodyPr>
          <a:lstStyle/>
          <a:p>
            <a:pPr marL="900113" indent="-900113" fontAlgn="base">
              <a:lnSpc>
                <a:spcPct val="140000"/>
              </a:lnSpc>
              <a:spcBef>
                <a:spcPct val="30000"/>
              </a:spcBef>
              <a:spcAft>
                <a:spcPct val="0"/>
              </a:spcAft>
              <a:buClr>
                <a:srgbClr val="1B34B1"/>
              </a:buClr>
              <a:buSzPct val="80000"/>
              <a:buFont typeface="Wingdings" pitchFamily="2" charset="2"/>
              <a:buNone/>
              <a:tabLst>
                <a:tab pos="1074738" algn="l"/>
              </a:tabLst>
            </a:pPr>
            <a:endParaRPr lang="zh-TW" altLang="en-US" sz="4000" b="1">
              <a:solidFill>
                <a:srgbClr val="C050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2" name="流程圖: 替代處理程序 2">
            <a:extLst>
              <a:ext uri="{FF2B5EF4-FFF2-40B4-BE49-F238E27FC236}">
                <a16:creationId xmlns:a16="http://schemas.microsoft.com/office/drawing/2014/main" id="{0AF61795-50E9-5447-BAE0-457197461C22}"/>
              </a:ext>
            </a:extLst>
          </p:cNvPr>
          <p:cNvSpPr/>
          <p:nvPr/>
        </p:nvSpPr>
        <p:spPr bwMode="auto">
          <a:xfrm>
            <a:off x="476245" y="5529229"/>
            <a:ext cx="11227899" cy="1106293"/>
          </a:xfrm>
          <a:prstGeom prst="flowChartAlternateProcess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000" tIns="10800" rIns="18000" bIns="10800" numCol="1" rtlCol="0" anchor="t" anchorCtr="0" compatLnSpc="1">
            <a:prstTxWarp prst="textNoShape">
              <a:avLst/>
            </a:prstTxWarp>
          </a:bodyPr>
          <a:lstStyle/>
          <a:p>
            <a:pPr marL="900113" indent="-900113" fontAlgn="base">
              <a:lnSpc>
                <a:spcPct val="140000"/>
              </a:lnSpc>
              <a:spcBef>
                <a:spcPct val="30000"/>
              </a:spcBef>
              <a:spcAft>
                <a:spcPct val="0"/>
              </a:spcAft>
              <a:buClr>
                <a:srgbClr val="1B34B1"/>
              </a:buClr>
              <a:buSzPct val="80000"/>
              <a:buFont typeface="Wingdings" pitchFamily="2" charset="2"/>
              <a:buNone/>
              <a:tabLst>
                <a:tab pos="1074738" algn="l"/>
              </a:tabLst>
            </a:pPr>
            <a:endParaRPr lang="zh-TW" altLang="en-US" sz="4000" b="1">
              <a:solidFill>
                <a:srgbClr val="C050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3" name="橢圓形圖說文字 12"/>
          <p:cNvSpPr/>
          <p:nvPr/>
        </p:nvSpPr>
        <p:spPr bwMode="auto">
          <a:xfrm>
            <a:off x="8020050" y="3285529"/>
            <a:ext cx="3198321" cy="731569"/>
          </a:xfrm>
          <a:prstGeom prst="wedgeEllipseCallout">
            <a:avLst>
              <a:gd name="adj1" fmla="val -53154"/>
              <a:gd name="adj2" fmla="val 165847"/>
            </a:avLst>
          </a:prstGeom>
          <a:ln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18000" tIns="10800" rIns="18000" bIns="10800" numCol="1" rtlCol="0" anchor="ctr" anchorCtr="0" compatLnSpc="1">
            <a:prstTxWarp prst="textNoShape">
              <a:avLst/>
            </a:prstTxWarp>
          </a:bodyPr>
          <a:lstStyle/>
          <a:p>
            <a:pPr marL="900113" indent="-900113" algn="ctr" fontAlgn="base">
              <a:spcAft>
                <a:spcPct val="0"/>
              </a:spcAft>
              <a:buClr>
                <a:srgbClr val="1B34B1"/>
              </a:buClr>
              <a:buSzPct val="80000"/>
              <a:tabLst>
                <a:tab pos="1074738" algn="l"/>
              </a:tabLst>
            </a:pPr>
            <a:r>
              <a:rPr lang="zh-TW" altLang="en-US" sz="2400" b="1" dirty="0">
                <a:ln w="0"/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標楷體" pitchFamily="65" charset="-120"/>
                <a:ea typeface="標楷體" pitchFamily="65" charset="-120"/>
              </a:rPr>
              <a:t>必要查核項目</a:t>
            </a:r>
          </a:p>
        </p:txBody>
      </p:sp>
      <p:sp>
        <p:nvSpPr>
          <p:cNvPr id="4" name="橢圓 3"/>
          <p:cNvSpPr/>
          <p:nvPr/>
        </p:nvSpPr>
        <p:spPr bwMode="auto">
          <a:xfrm>
            <a:off x="4148155" y="5656831"/>
            <a:ext cx="2567152" cy="908081"/>
          </a:xfrm>
          <a:prstGeom prst="ellipse">
            <a:avLst/>
          </a:prstGeom>
          <a:ln>
            <a:prstDash val="sys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18000" tIns="10800" rIns="18000" bIns="10800" numCol="1" rtlCol="0" anchor="ctr" anchorCtr="0" compatLnSpc="1">
            <a:prstTxWarp prst="textNoShape">
              <a:avLst/>
            </a:prstTxWarp>
          </a:bodyPr>
          <a:lstStyle/>
          <a:p>
            <a:pPr marL="858838" marR="0" indent="-858838" algn="ctr" defTabSz="914400" rtl="0" eaLnBrk="1" fontAlgn="base" latinLnBrk="0" hangingPunct="1">
              <a:lnSpc>
                <a:spcPts val="1500"/>
              </a:lnSpc>
              <a:spcBef>
                <a:spcPct val="30000"/>
              </a:spcBef>
              <a:spcAft>
                <a:spcPct val="0"/>
              </a:spcAft>
              <a:buClr>
                <a:srgbClr val="1B34B1"/>
              </a:buClr>
              <a:buSzPct val="80000"/>
              <a:buFont typeface="Wingdings" pitchFamily="2" charset="2"/>
              <a:buNone/>
              <a:tabLst>
                <a:tab pos="1074738" algn="l"/>
              </a:tabLst>
            </a:pPr>
            <a:r>
              <a:rPr kumimoji="0" lang="zh-TW" altLang="en-US" sz="2400" b="1" i="0" u="none" strike="noStrike" normalizeH="0" baseline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標楷體" pitchFamily="65" charset="-120"/>
                <a:ea typeface="標楷體" pitchFamily="65" charset="-120"/>
              </a:rPr>
              <a:t>自行訂定</a:t>
            </a:r>
            <a:endParaRPr kumimoji="0" lang="en-US" altLang="zh-TW" sz="2400" b="1" i="0" u="none" strike="noStrike" normalizeH="0" baseline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標楷體" pitchFamily="65" charset="-120"/>
              <a:ea typeface="標楷體" pitchFamily="65" charset="-120"/>
            </a:endParaRPr>
          </a:p>
          <a:p>
            <a:pPr marL="858838" marR="0" indent="-858838" algn="ctr" defTabSz="914400" rtl="0" eaLnBrk="1" fontAlgn="base" latinLnBrk="0" hangingPunct="1">
              <a:lnSpc>
                <a:spcPts val="1500"/>
              </a:lnSpc>
              <a:spcBef>
                <a:spcPct val="30000"/>
              </a:spcBef>
              <a:spcAft>
                <a:spcPct val="0"/>
              </a:spcAft>
              <a:buClr>
                <a:srgbClr val="1B34B1"/>
              </a:buClr>
              <a:buSzPct val="80000"/>
              <a:buFont typeface="Wingdings" pitchFamily="2" charset="2"/>
              <a:buNone/>
              <a:tabLst>
                <a:tab pos="1074738" algn="l"/>
              </a:tabLst>
            </a:pPr>
            <a:r>
              <a:rPr lang="zh-TW" altLang="en-US" sz="2400" b="1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標楷體" pitchFamily="65" charset="-120"/>
                <a:ea typeface="標楷體" pitchFamily="65" charset="-120"/>
              </a:rPr>
              <a:t>建議</a:t>
            </a:r>
            <a:r>
              <a:rPr lang="en-US" altLang="zh-TW" sz="2400" b="1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 sz="2400" b="1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標楷體" pitchFamily="65" charset="-120"/>
                <a:ea typeface="標楷體" pitchFamily="65" charset="-120"/>
              </a:rPr>
              <a:t>至</a:t>
            </a:r>
            <a:r>
              <a:rPr lang="en-US" altLang="zh-TW" sz="2400" b="1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標楷體" pitchFamily="65" charset="-120"/>
                <a:ea typeface="標楷體" pitchFamily="65" charset="-120"/>
              </a:rPr>
              <a:t>8</a:t>
            </a:r>
            <a:r>
              <a:rPr lang="zh-TW" altLang="en-US" sz="2400" b="1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標楷體" pitchFamily="65" charset="-120"/>
                <a:ea typeface="標楷體" pitchFamily="65" charset="-120"/>
              </a:rPr>
              <a:t>項</a:t>
            </a:r>
            <a:endParaRPr kumimoji="0" lang="en-US" altLang="zh-TW" sz="2400" b="1" i="0" u="none" strike="noStrike" normalizeH="0" baseline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" name="內容版面配置區 2"/>
          <p:cNvSpPr txBox="1">
            <a:spLocks/>
          </p:cNvSpPr>
          <p:nvPr/>
        </p:nvSpPr>
        <p:spPr bwMode="auto">
          <a:xfrm>
            <a:off x="542924" y="1471613"/>
            <a:ext cx="9629775" cy="47212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8000" tIns="10800" rIns="18000" bIns="1080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B34B1"/>
              </a:buClr>
              <a:buSzPct val="80000"/>
              <a:buFont typeface="Wingdings" panose="05000000000000000000" pitchFamily="2" charset="2"/>
              <a:buChar char="p"/>
              <a:defRPr kumimoji="1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6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marL="447675" indent="-447675"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u"/>
            </a:pPr>
            <a:r>
              <a:rPr lang="zh-TW" altLang="en-US" sz="3200" dirty="0">
                <a:solidFill>
                  <a:srgbClr val="0066FF"/>
                </a:solidFill>
                <a:latin typeface="微軟正黑體" panose="020B0604030504040204" pitchFamily="34" charset="-120"/>
              </a:rPr>
              <a:t>計畫執行時程</a:t>
            </a:r>
            <a:endParaRPr lang="en-US" altLang="zh-TW" sz="2800" dirty="0">
              <a:solidFill>
                <a:schemeClr val="bg2">
                  <a:lumMod val="50000"/>
                </a:schemeClr>
              </a:solidFill>
              <a:latin typeface="微軟正黑體" panose="020B0604030504040204" pitchFamily="34" charset="-120"/>
            </a:endParaRPr>
          </a:p>
        </p:txBody>
      </p:sp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2852610"/>
              </p:ext>
            </p:extLst>
          </p:nvPr>
        </p:nvGraphicFramePr>
        <p:xfrm>
          <a:off x="476248" y="1961198"/>
          <a:ext cx="11507789" cy="11887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75799">
                  <a:extLst>
                    <a:ext uri="{9D8B030D-6E8A-4147-A177-3AD203B41FA5}">
                      <a16:colId xmlns:a16="http://schemas.microsoft.com/office/drawing/2014/main" val="37021945"/>
                    </a:ext>
                  </a:extLst>
                </a:gridCol>
                <a:gridCol w="2124551">
                  <a:extLst>
                    <a:ext uri="{9D8B030D-6E8A-4147-A177-3AD203B41FA5}">
                      <a16:colId xmlns:a16="http://schemas.microsoft.com/office/drawing/2014/main" val="2528810155"/>
                    </a:ext>
                  </a:extLst>
                </a:gridCol>
                <a:gridCol w="2905127">
                  <a:extLst>
                    <a:ext uri="{9D8B030D-6E8A-4147-A177-3AD203B41FA5}">
                      <a16:colId xmlns:a16="http://schemas.microsoft.com/office/drawing/2014/main" val="3787953459"/>
                    </a:ext>
                  </a:extLst>
                </a:gridCol>
                <a:gridCol w="483526">
                  <a:extLst>
                    <a:ext uri="{9D8B030D-6E8A-4147-A177-3AD203B41FA5}">
                      <a16:colId xmlns:a16="http://schemas.microsoft.com/office/drawing/2014/main" val="36917792"/>
                    </a:ext>
                  </a:extLst>
                </a:gridCol>
                <a:gridCol w="483526">
                  <a:extLst>
                    <a:ext uri="{9D8B030D-6E8A-4147-A177-3AD203B41FA5}">
                      <a16:colId xmlns:a16="http://schemas.microsoft.com/office/drawing/2014/main" val="2190397311"/>
                    </a:ext>
                  </a:extLst>
                </a:gridCol>
                <a:gridCol w="483526">
                  <a:extLst>
                    <a:ext uri="{9D8B030D-6E8A-4147-A177-3AD203B41FA5}">
                      <a16:colId xmlns:a16="http://schemas.microsoft.com/office/drawing/2014/main" val="2935312126"/>
                    </a:ext>
                  </a:extLst>
                </a:gridCol>
                <a:gridCol w="483526">
                  <a:extLst>
                    <a:ext uri="{9D8B030D-6E8A-4147-A177-3AD203B41FA5}">
                      <a16:colId xmlns:a16="http://schemas.microsoft.com/office/drawing/2014/main" val="3841537320"/>
                    </a:ext>
                  </a:extLst>
                </a:gridCol>
                <a:gridCol w="483526">
                  <a:extLst>
                    <a:ext uri="{9D8B030D-6E8A-4147-A177-3AD203B41FA5}">
                      <a16:colId xmlns:a16="http://schemas.microsoft.com/office/drawing/2014/main" val="671208545"/>
                    </a:ext>
                  </a:extLst>
                </a:gridCol>
                <a:gridCol w="483526">
                  <a:extLst>
                    <a:ext uri="{9D8B030D-6E8A-4147-A177-3AD203B41FA5}">
                      <a16:colId xmlns:a16="http://schemas.microsoft.com/office/drawing/2014/main" val="3514731847"/>
                    </a:ext>
                  </a:extLst>
                </a:gridCol>
                <a:gridCol w="483526">
                  <a:extLst>
                    <a:ext uri="{9D8B030D-6E8A-4147-A177-3AD203B41FA5}">
                      <a16:colId xmlns:a16="http://schemas.microsoft.com/office/drawing/2014/main" val="1652995848"/>
                    </a:ext>
                  </a:extLst>
                </a:gridCol>
                <a:gridCol w="483526">
                  <a:extLst>
                    <a:ext uri="{9D8B030D-6E8A-4147-A177-3AD203B41FA5}">
                      <a16:colId xmlns:a16="http://schemas.microsoft.com/office/drawing/2014/main" val="170955573"/>
                    </a:ext>
                  </a:extLst>
                </a:gridCol>
                <a:gridCol w="483526">
                  <a:extLst>
                    <a:ext uri="{9D8B030D-6E8A-4147-A177-3AD203B41FA5}">
                      <a16:colId xmlns:a16="http://schemas.microsoft.com/office/drawing/2014/main" val="2524349533"/>
                    </a:ext>
                  </a:extLst>
                </a:gridCol>
                <a:gridCol w="483526">
                  <a:extLst>
                    <a:ext uri="{9D8B030D-6E8A-4147-A177-3AD203B41FA5}">
                      <a16:colId xmlns:a16="http://schemas.microsoft.com/office/drawing/2014/main" val="451994615"/>
                    </a:ext>
                  </a:extLst>
                </a:gridCol>
                <a:gridCol w="483526">
                  <a:extLst>
                    <a:ext uri="{9D8B030D-6E8A-4147-A177-3AD203B41FA5}">
                      <a16:colId xmlns:a16="http://schemas.microsoft.com/office/drawing/2014/main" val="15918674"/>
                    </a:ext>
                  </a:extLst>
                </a:gridCol>
                <a:gridCol w="483526">
                  <a:extLst>
                    <a:ext uri="{9D8B030D-6E8A-4147-A177-3AD203B41FA5}">
                      <a16:colId xmlns:a16="http://schemas.microsoft.com/office/drawing/2014/main" val="2596556930"/>
                    </a:ext>
                  </a:extLst>
                </a:gridCol>
              </a:tblGrid>
              <a:tr h="405974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分項計畫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工作項目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112/5</a:t>
                      </a:r>
                      <a:endParaRPr kumimoji="0" lang="zh-TW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112/6</a:t>
                      </a:r>
                      <a:endParaRPr kumimoji="0" lang="zh-TW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112/7</a:t>
                      </a:r>
                      <a:endParaRPr kumimoji="0" lang="zh-TW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112/8</a:t>
                      </a:r>
                      <a:endParaRPr kumimoji="0" lang="zh-TW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112/9</a:t>
                      </a:r>
                      <a:endParaRPr kumimoji="0" lang="zh-TW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112/10</a:t>
                      </a:r>
                      <a:endParaRPr kumimoji="0" lang="zh-TW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112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/11</a:t>
                      </a:r>
                      <a:endParaRPr kumimoji="0" lang="zh-TW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112/12</a:t>
                      </a:r>
                      <a:endParaRPr kumimoji="0" lang="zh-TW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113/1</a:t>
                      </a:r>
                      <a:endParaRPr kumimoji="0" lang="zh-TW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113/2</a:t>
                      </a:r>
                      <a:endParaRPr kumimoji="0" lang="zh-TW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113/3</a:t>
                      </a:r>
                      <a:endParaRPr kumimoji="0" lang="zh-TW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113/4</a:t>
                      </a:r>
                      <a:endParaRPr kumimoji="0" lang="zh-TW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4601468"/>
                  </a:ext>
                </a:extLst>
              </a:tr>
              <a:tr h="32477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1800" b="1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</a:t>
                      </a:r>
                      <a:endParaRPr kumimoji="1" lang="zh-TW" altLang="en-US" sz="18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800" b="1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「</a:t>
                      </a:r>
                      <a:r>
                        <a:rPr kumimoji="1" lang="zh-TW" altLang="zh-TW" sz="1800" b="1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○○○</a:t>
                      </a:r>
                      <a:r>
                        <a:rPr kumimoji="1" lang="zh-TW" altLang="en-US" sz="1800" b="1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」</a:t>
                      </a:r>
                      <a:r>
                        <a:rPr kumimoji="1" lang="zh-TW" altLang="zh-TW" sz="1800" b="1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計</a:t>
                      </a:r>
                      <a:r>
                        <a:rPr kumimoji="1" lang="zh-TW" altLang="en-US" sz="1800" b="1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畫</a:t>
                      </a:r>
                      <a:endParaRPr kumimoji="1" lang="en-US" altLang="zh-CN" sz="18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800" b="1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1.…</a:t>
                      </a:r>
                      <a:endParaRPr kumimoji="1" lang="zh-TW" altLang="en-US" sz="18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zh-TW" altLang="en-US" sz="18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800" b="1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zh-TW" altLang="en-US" sz="18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zh-TW" altLang="en-US" sz="18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zh-TW" altLang="en-US" sz="18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zh-TW" altLang="en-US" sz="18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zh-TW" altLang="en-US" sz="18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zh-TW" altLang="en-US" sz="18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zh-TW" altLang="en-US" sz="18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zh-TW" altLang="en-US" sz="18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zh-TW" altLang="en-US" sz="18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b="1" kern="1200" dirty="0">
                        <a:solidFill>
                          <a:srgbClr val="CC00CC"/>
                        </a:solidFill>
                        <a:latin typeface="微軟正黑體" pitchFamily="34" charset="-120"/>
                        <a:ea typeface="微軟正黑體" pitchFamily="34" charset="-12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95265970"/>
                  </a:ext>
                </a:extLst>
              </a:tr>
              <a:tr h="32477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1800" b="1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</a:t>
                      </a:r>
                      <a:endParaRPr kumimoji="1" lang="zh-TW" altLang="en-US" sz="18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800" b="1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A.</a:t>
                      </a:r>
                      <a:r>
                        <a:rPr kumimoji="1" lang="zh-TW" altLang="en-US" sz="1800" b="1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設計規劃</a:t>
                      </a:r>
                      <a:endParaRPr kumimoji="1" lang="en-US" altLang="zh-CN" sz="18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800" b="1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A1…</a:t>
                      </a:r>
                      <a:endParaRPr kumimoji="1" lang="zh-TW" altLang="en-US" sz="18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800" b="1" kern="1200" noProof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800" b="1" kern="1200" noProof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800" b="1" kern="1200" noProof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800" b="1" kern="1200" noProof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800" b="1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zh-TW" altLang="en-US" sz="18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zh-TW" altLang="en-US" sz="18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zh-TW" altLang="en-US" sz="18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zh-TW" altLang="en-US" sz="18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zh-TW" altLang="en-US" sz="18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zh-TW" altLang="en-US" sz="18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solidFill>
                          <a:srgbClr val="CC00CC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76250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8192313"/>
      </p:ext>
    </p:extLst>
  </p:cSld>
  <p:clrMapOvr>
    <a:masterClrMapping/>
  </p:clrMapOvr>
</p:sld>
</file>

<file path=ppt/theme/theme1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自訂設計">
      <a:majorFont>
        <a:latin typeface="Times New Roman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18000" tIns="10800" rIns="18000" bIns="10800" numCol="1" anchor="t" anchorCtr="0" compatLnSpc="1">
        <a:prstTxWarp prst="textNoShape">
          <a:avLst/>
        </a:prstTxWarp>
      </a:bodyPr>
      <a:lstStyle>
        <a:defPPr marL="900113" marR="0" indent="-900113" algn="l" defTabSz="914400" rtl="0" eaLnBrk="1" fontAlgn="base" latinLnBrk="0" hangingPunct="1">
          <a:lnSpc>
            <a:spcPct val="140000"/>
          </a:lnSpc>
          <a:spcBef>
            <a:spcPct val="30000"/>
          </a:spcBef>
          <a:spcAft>
            <a:spcPct val="0"/>
          </a:spcAft>
          <a:buClr>
            <a:srgbClr val="1B34B1"/>
          </a:buClr>
          <a:buSzPct val="80000"/>
          <a:buFont typeface="Wingdings" pitchFamily="2" charset="2"/>
          <a:buNone/>
          <a:tabLst>
            <a:tab pos="1074738" algn="l"/>
          </a:tabLst>
          <a:defRPr kumimoji="0" lang="zh-TW" altLang="en-US" sz="40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itchFamily="65" charset="-12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18000" tIns="10800" rIns="18000" bIns="10800" numCol="1" anchor="t" anchorCtr="0" compatLnSpc="1">
        <a:prstTxWarp prst="textNoShape">
          <a:avLst/>
        </a:prstTxWarp>
      </a:bodyPr>
      <a:lstStyle>
        <a:defPPr marL="900113" marR="0" indent="-900113" algn="l" defTabSz="914400" rtl="0" eaLnBrk="1" fontAlgn="base" latinLnBrk="0" hangingPunct="1">
          <a:lnSpc>
            <a:spcPct val="140000"/>
          </a:lnSpc>
          <a:spcBef>
            <a:spcPct val="30000"/>
          </a:spcBef>
          <a:spcAft>
            <a:spcPct val="0"/>
          </a:spcAft>
          <a:buClr>
            <a:srgbClr val="1B34B1"/>
          </a:buClr>
          <a:buSzPct val="80000"/>
          <a:buFont typeface="Wingdings" pitchFamily="2" charset="2"/>
          <a:buNone/>
          <a:tabLst>
            <a:tab pos="1074738" algn="l"/>
          </a:tabLst>
          <a:defRPr kumimoji="0" lang="zh-TW" altLang="en-US" sz="40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標楷體" pitchFamily="65" charset="-120"/>
            <a:ea typeface="標楷體" pitchFamily="65" charset="-120"/>
          </a:defRPr>
        </a:defPPr>
      </a:lstStyle>
    </a:lnDef>
  </a:objectDefaults>
  <a:extraClrSchemeLst>
    <a:extraClrScheme>
      <a:clrScheme name="自訂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訂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訂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訂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訂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訂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自訂設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24705</TotalTime>
  <Words>1830</Words>
  <Application>Microsoft Office PowerPoint</Application>
  <PresentationFormat>寬螢幕</PresentationFormat>
  <Paragraphs>320</Paragraphs>
  <Slides>14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14</vt:i4>
      </vt:variant>
    </vt:vector>
  </HeadingPairs>
  <TitlesOfParts>
    <vt:vector size="23" baseType="lpstr">
      <vt:lpstr>微软雅黑</vt:lpstr>
      <vt:lpstr>微軟正黑體</vt:lpstr>
      <vt:lpstr>標楷體</vt:lpstr>
      <vt:lpstr>Arial</vt:lpstr>
      <vt:lpstr>Calibri</vt:lpstr>
      <vt:lpstr>Times New Roman</vt:lpstr>
      <vt:lpstr>Wingdings</vt:lpstr>
      <vt:lpstr>自訂設計</vt:lpstr>
      <vt:lpstr>1_自訂設計</vt:lpstr>
      <vt:lpstr>經濟部中小企業處  112年度「次世代產業新創淬鍊計畫」-新創共創獎勵</vt:lpstr>
      <vt:lpstr>簡報大綱</vt:lpstr>
      <vt:lpstr>簡報重點掌握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附件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Administrator</dc:creator>
  <cp:lastModifiedBy>Gasper Chen</cp:lastModifiedBy>
  <cp:revision>1744</cp:revision>
  <cp:lastPrinted>2020-06-09T04:52:29Z</cp:lastPrinted>
  <dcterms:created xsi:type="dcterms:W3CDTF">2019-08-02T05:05:05Z</dcterms:created>
  <dcterms:modified xsi:type="dcterms:W3CDTF">2023-02-24T02:52:50Z</dcterms:modified>
</cp:coreProperties>
</file>