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7" r:id="rId4"/>
    <p:sldId id="258" r:id="rId5"/>
    <p:sldId id="262" r:id="rId6"/>
    <p:sldId id="259" r:id="rId7"/>
    <p:sldId id="266" r:id="rId8"/>
    <p:sldId id="260" r:id="rId9"/>
    <p:sldId id="267" r:id="rId10"/>
    <p:sldId id="273" r:id="rId11"/>
    <p:sldId id="271" r:id="rId12"/>
    <p:sldId id="269" r:id="rId13"/>
    <p:sldId id="272" r:id="rId14"/>
    <p:sldId id="265" r:id="rId1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1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D5903-11FA-4DC5-8FBE-4CD2A0624A88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5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3CC2F-8533-4CFD-B079-375EE22A62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38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295" cy="498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195" y="5"/>
            <a:ext cx="2946388" cy="498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BC483-312E-4E52-A444-AA0E58B1EF9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8629"/>
            <a:ext cx="5438140" cy="39091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29728"/>
            <a:ext cx="2945295" cy="4984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195" y="9429728"/>
            <a:ext cx="2946388" cy="4984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37A08-1A60-491D-80E3-CBA5732DED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92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004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580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453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86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737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088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905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250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829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336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37A08-1A60-491D-80E3-CBA5732DED3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63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6E0A-E233-4D9D-A4DD-B04850231D83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CB62-5A2B-45CF-8870-465E5EB8CCF6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DC9D-F827-4A8D-9061-A3E5C16A8464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8473-215F-4FF0-8984-95B51ABC4F5F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3DB7-85E6-44F9-BEB2-F0D8C1166EA6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4572-E795-492E-9919-2CA632F70148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7C05-33C3-42A4-9600-BC4F591F4D13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4DC2-7C98-4B82-80AE-D17FF979A7B4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212C-918C-4FCA-99BB-BD2F25657E42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ADC4-E3E6-41E3-B414-AE7FCD611B2A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530F-1AF0-401B-83F0-B0D2E29006C9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B863-F07E-4C08-AB2E-29D4C31EAD9E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A868-575B-4DCE-AE26-48DB302B9667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FAA8-A27F-45AD-96E0-5DE5BB30BEF4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5A99-5A7D-4ABC-A579-D0D6C106944E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9FFC-99E7-40C0-B63A-06F0CF3FD2AF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C1CB-4DCE-4D36-B816-6D45B9EDC36E}" type="datetime1">
              <a:rPr lang="en-US" altLang="zh-TW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44636" y="1768839"/>
            <a:ext cx="9724868" cy="1914259"/>
          </a:xfrm>
        </p:spPr>
        <p:txBody>
          <a:bodyPr/>
          <a:lstStyle/>
          <a:p>
            <a:pPr algn="ctr"/>
            <a:r>
              <a:rPr lang="en-US" altLang="zh-TW" dirty="0" smtClean="0"/>
              <a:t>105-1</a:t>
            </a:r>
            <a:r>
              <a:rPr lang="zh-TW" altLang="en-US" dirty="0" smtClean="0"/>
              <a:t>學期學習社群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第二階段</a:t>
            </a:r>
            <a:r>
              <a:rPr lang="zh-TW" altLang="en-US" dirty="0"/>
              <a:t>成果</a:t>
            </a:r>
            <a:r>
              <a:rPr lang="zh-TW" altLang="en-US" dirty="0" smtClean="0"/>
              <a:t>決賽說明會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989757" y="4253954"/>
            <a:ext cx="3574816" cy="1592209"/>
          </a:xfrm>
        </p:spPr>
        <p:txBody>
          <a:bodyPr>
            <a:normAutofit fontScale="92500"/>
          </a:bodyPr>
          <a:lstStyle/>
          <a:p>
            <a:r>
              <a:rPr lang="zh-TW" altLang="en-US" sz="2800" dirty="0" smtClean="0"/>
              <a:t>日期</a:t>
            </a:r>
            <a:r>
              <a:rPr lang="en-US" altLang="zh-TW" sz="2800" dirty="0" smtClean="0"/>
              <a:t>: 105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10</a:t>
            </a:r>
            <a:r>
              <a:rPr lang="zh-TW" altLang="en-US" sz="2800" dirty="0" smtClean="0"/>
              <a:t>月</a:t>
            </a:r>
            <a:r>
              <a:rPr lang="en-US" altLang="zh-TW" sz="2800" dirty="0" smtClean="0"/>
              <a:t>19</a:t>
            </a:r>
            <a:r>
              <a:rPr lang="zh-TW" altLang="en-US" sz="2800" dirty="0" smtClean="0"/>
              <a:t>日</a:t>
            </a:r>
            <a:endParaRPr lang="en-US" altLang="zh-TW" sz="2800" dirty="0" smtClean="0"/>
          </a:p>
          <a:p>
            <a:r>
              <a:rPr lang="zh-TW" altLang="en-US" sz="2800" dirty="0" smtClean="0"/>
              <a:t>地點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 </a:t>
            </a:r>
            <a:r>
              <a:rPr lang="zh-TW" altLang="en-US" sz="2800" dirty="0"/>
              <a:t>行政大樓</a:t>
            </a:r>
            <a:r>
              <a:rPr lang="en-US" altLang="zh-TW" sz="2800" dirty="0" smtClean="0"/>
              <a:t>A505</a:t>
            </a:r>
            <a:r>
              <a:rPr lang="zh-TW" altLang="en-US" sz="2800" dirty="0" smtClean="0"/>
              <a:t>室</a:t>
            </a:r>
            <a:endParaRPr lang="en-US" altLang="zh-TW" sz="2800" dirty="0" smtClean="0"/>
          </a:p>
          <a:p>
            <a:r>
              <a:rPr lang="zh-TW" altLang="en-US" sz="2800" dirty="0" smtClean="0"/>
              <a:t>主講人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 張淑微主任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74230" y="6340839"/>
            <a:ext cx="11017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主辦單位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教務處教資中心、卓越教學與品質保證中心 </a:t>
            </a:r>
          </a:p>
        </p:txBody>
      </p:sp>
    </p:spTree>
    <p:extLst>
      <p:ext uri="{BB962C8B-B14F-4D97-AF65-F5344CB8AC3E}">
        <p14:creationId xmlns:p14="http://schemas.microsoft.com/office/powerpoint/2010/main" val="2970916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916203"/>
              </p:ext>
            </p:extLst>
          </p:nvPr>
        </p:nvGraphicFramePr>
        <p:xfrm>
          <a:off x="2341005" y="1550883"/>
          <a:ext cx="9286068" cy="260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527"/>
                <a:gridCol w="1668527"/>
                <a:gridCol w="3427803"/>
                <a:gridCol w="1233458"/>
                <a:gridCol w="1287753"/>
              </a:tblGrid>
              <a:tr h="46736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日期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時間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報到地點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發表地點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7621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105/12/07(</a:t>
                      </a:r>
                      <a:r>
                        <a:rPr lang="zh-TW" altLang="en-US" dirty="0" smtClean="0"/>
                        <a:t>三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14:40-14:50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自療</a:t>
                      </a:r>
                      <a:endParaRPr lang="en-US" altLang="zh-TW" dirty="0" smtClean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B003-2</a:t>
                      </a:r>
                      <a:endParaRPr lang="zh-TW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B008</a:t>
                      </a:r>
                      <a:endParaRPr lang="zh-TW" altLang="en-US" dirty="0"/>
                    </a:p>
                  </a:txBody>
                  <a:tcPr/>
                </a:tc>
              </a:tr>
              <a:tr h="357813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14:50-15:10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習。慣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57813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15:10-15:20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文創產業整合行銷之模式建立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以原民藝術為例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5711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15:20-15:30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生物好好玩耶</a:t>
                      </a:r>
                      <a:r>
                        <a:rPr lang="en-US" altLang="zh-TW" dirty="0" smtClean="0"/>
                        <a:t>~~~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57813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15:30-15:40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評審會議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246923" y="200815"/>
            <a:ext cx="7201876" cy="1339662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各組</a:t>
            </a:r>
            <a:r>
              <a:rPr lang="zh-TW" altLang="en-US" sz="4800" dirty="0"/>
              <a:t>成果</a:t>
            </a:r>
            <a:r>
              <a:rPr lang="zh-TW" altLang="en-US" sz="4800" dirty="0" smtClean="0"/>
              <a:t>發表  時間表</a:t>
            </a:r>
            <a:endParaRPr lang="zh-TW" altLang="en-US" sz="4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62119" y="986479"/>
            <a:ext cx="5173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每組</a:t>
            </a:r>
            <a:r>
              <a:rPr lang="en-US" altLang="zh-TW" b="1" dirty="0" smtClean="0"/>
              <a:t>10</a:t>
            </a:r>
            <a:r>
              <a:rPr lang="zh-TW" altLang="en-US" b="1" dirty="0" smtClean="0"/>
              <a:t>分鐘</a:t>
            </a:r>
            <a:r>
              <a:rPr lang="en-US" altLang="zh-TW" b="1" dirty="0" smtClean="0"/>
              <a:t>(7</a:t>
            </a:r>
            <a:r>
              <a:rPr lang="zh-TW" altLang="en-US" b="1" dirty="0"/>
              <a:t>分鐘成果發表，</a:t>
            </a:r>
            <a:r>
              <a:rPr lang="en-US" altLang="zh-TW" b="1" dirty="0"/>
              <a:t>3</a:t>
            </a:r>
            <a:r>
              <a:rPr lang="zh-TW" altLang="en-US" b="1" dirty="0"/>
              <a:t>分鐘評審委員</a:t>
            </a:r>
            <a:r>
              <a:rPr lang="zh-TW" altLang="en-US" b="1" dirty="0" smtClean="0"/>
              <a:t>講評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234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6864" y="672878"/>
            <a:ext cx="11143487" cy="5447506"/>
          </a:xfrm>
        </p:spPr>
        <p:txBody>
          <a:bodyPr>
            <a:noAutofit/>
          </a:bodyPr>
          <a:lstStyle/>
          <a:p>
            <a:pPr algn="ctr"/>
            <a:r>
              <a:rPr lang="en-US" altLang="zh-TW" sz="7600" dirty="0" smtClean="0"/>
              <a:t>104-2</a:t>
            </a:r>
            <a:r>
              <a:rPr lang="zh-TW" altLang="en-US" sz="7600" dirty="0" smtClean="0"/>
              <a:t>學習社群得獎組別</a:t>
            </a:r>
            <a:r>
              <a:rPr lang="en-US" altLang="zh-TW" sz="7600" dirty="0" smtClean="0"/>
              <a:t/>
            </a:r>
            <a:br>
              <a:rPr lang="en-US" altLang="zh-TW" sz="7600" dirty="0" smtClean="0"/>
            </a:br>
            <a:r>
              <a:rPr lang="zh-TW" altLang="en-US" sz="7600" dirty="0" smtClean="0"/>
              <a:t>分享活動</a:t>
            </a:r>
            <a:r>
              <a:rPr lang="en-US" altLang="zh-TW" sz="7600" dirty="0" smtClean="0"/>
              <a:t/>
            </a:r>
            <a:br>
              <a:rPr lang="en-US" altLang="zh-TW" sz="76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4800" dirty="0" smtClean="0">
                <a:solidFill>
                  <a:schemeClr val="accent5">
                    <a:lumMod val="75000"/>
                  </a:schemeClr>
                </a:solidFill>
              </a:rPr>
              <a:t>講題</a:t>
            </a:r>
            <a:r>
              <a:rPr lang="en-US" altLang="zh-TW" sz="48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zh-TW" altLang="en-US" sz="4800" smtClean="0">
                <a:solidFill>
                  <a:schemeClr val="accent5">
                    <a:lumMod val="75000"/>
                  </a:schemeClr>
                </a:solidFill>
              </a:rPr>
              <a:t>美麗會計人生</a:t>
            </a:r>
            <a:r>
              <a:rPr lang="en-US" altLang="zh-TW" sz="48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zh-TW" altLang="en-US" sz="4800" dirty="0" smtClean="0">
                <a:solidFill>
                  <a:schemeClr val="accent5">
                    <a:lumMod val="75000"/>
                  </a:schemeClr>
                </a:solidFill>
              </a:rPr>
              <a:t>會計師</a:t>
            </a:r>
            <a:r>
              <a:rPr lang="en-US" altLang="zh-TW" sz="4800" dirty="0" smtClean="0">
                <a:solidFill>
                  <a:schemeClr val="accent5">
                    <a:lumMod val="75000"/>
                  </a:schemeClr>
                </a:solidFill>
              </a:rPr>
              <a:t>!!!</a:t>
            </a:r>
            <a:br>
              <a:rPr lang="en-US" altLang="zh-TW" sz="48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zh-TW" alt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5981636" y="6286374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31390" y="2587821"/>
            <a:ext cx="3268229" cy="1594434"/>
          </a:xfrm>
        </p:spPr>
        <p:txBody>
          <a:bodyPr>
            <a:noAutofit/>
          </a:bodyPr>
          <a:lstStyle/>
          <a:p>
            <a:r>
              <a:rPr lang="en-US" altLang="zh-TW" sz="8000" dirty="0" smtClean="0"/>
              <a:t>Q&amp;A</a:t>
            </a:r>
            <a:endParaRPr lang="zh-TW" altLang="en-US" sz="8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140132" y="615226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04605" y="2623598"/>
            <a:ext cx="4405283" cy="1280890"/>
          </a:xfrm>
        </p:spPr>
        <p:txBody>
          <a:bodyPr>
            <a:noAutofit/>
          </a:bodyPr>
          <a:lstStyle/>
          <a:p>
            <a:r>
              <a:rPr lang="zh-TW" altLang="en-US" sz="8000" dirty="0"/>
              <a:t>有獎徵答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091364" y="620103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2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4616" y="2617802"/>
            <a:ext cx="11607384" cy="2598775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/>
              <a:t>如有任何問題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請至教務處教資中心詢問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 smtClean="0"/>
              <a:t>謝謝</a:t>
            </a:r>
            <a:endParaRPr lang="zh-TW" altLang="en-US" sz="4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314833" y="6128952"/>
            <a:ext cx="8913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zh-TW" dirty="0" smtClean="0"/>
          </a:p>
          <a:p>
            <a:r>
              <a:rPr lang="zh-TW" altLang="en-US" dirty="0" smtClean="0">
                <a:solidFill>
                  <a:srgbClr val="002060"/>
                </a:solidFill>
              </a:rPr>
              <a:t>聯絡人</a:t>
            </a:r>
            <a:r>
              <a:rPr lang="en-US" altLang="zh-TW" dirty="0" smtClean="0">
                <a:solidFill>
                  <a:srgbClr val="002060"/>
                </a:solidFill>
              </a:rPr>
              <a:t>:</a:t>
            </a:r>
            <a:r>
              <a:rPr lang="zh-TW" altLang="en-US" dirty="0">
                <a:solidFill>
                  <a:srgbClr val="002060"/>
                </a:solidFill>
              </a:rPr>
              <a:t>吳</a:t>
            </a:r>
            <a:r>
              <a:rPr lang="zh-TW" altLang="en-US" dirty="0" smtClean="0">
                <a:solidFill>
                  <a:srgbClr val="002060"/>
                </a:solidFill>
              </a:rPr>
              <a:t>小姐</a:t>
            </a:r>
            <a:r>
              <a:rPr lang="en-US" altLang="zh-TW" dirty="0" smtClean="0">
                <a:solidFill>
                  <a:srgbClr val="002060"/>
                </a:solidFill>
              </a:rPr>
              <a:t>    </a:t>
            </a:r>
            <a:r>
              <a:rPr lang="zh-TW" altLang="en-US" dirty="0" smtClean="0">
                <a:solidFill>
                  <a:srgbClr val="002060"/>
                </a:solidFill>
              </a:rPr>
              <a:t>聯絡信箱</a:t>
            </a:r>
            <a:r>
              <a:rPr lang="en-US" altLang="zh-TW" dirty="0" smtClean="0">
                <a:solidFill>
                  <a:srgbClr val="002060"/>
                </a:solidFill>
              </a:rPr>
              <a:t>:ctc@mail.dyu.edu.tw   </a:t>
            </a:r>
            <a:r>
              <a:rPr lang="zh-TW" altLang="en-US" dirty="0" smtClean="0">
                <a:solidFill>
                  <a:srgbClr val="002060"/>
                </a:solidFill>
              </a:rPr>
              <a:t>聯絡電話</a:t>
            </a:r>
            <a:r>
              <a:rPr lang="en-US" altLang="zh-TW" dirty="0" smtClean="0">
                <a:solidFill>
                  <a:srgbClr val="002060"/>
                </a:solidFill>
              </a:rPr>
              <a:t>:04-8511888  </a:t>
            </a:r>
            <a:r>
              <a:rPr lang="zh-TW" altLang="en-US" dirty="0" smtClean="0">
                <a:solidFill>
                  <a:srgbClr val="002060"/>
                </a:solidFill>
              </a:rPr>
              <a:t>分機</a:t>
            </a:r>
            <a:r>
              <a:rPr lang="en-US" altLang="zh-TW" dirty="0" smtClean="0">
                <a:solidFill>
                  <a:srgbClr val="002060"/>
                </a:solidFill>
              </a:rPr>
              <a:t>1476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228173" y="6269554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754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議程表</a:t>
            </a:r>
            <a:endParaRPr lang="zh-TW" altLang="en-US" sz="4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299850"/>
              </p:ext>
            </p:extLst>
          </p:nvPr>
        </p:nvGraphicFramePr>
        <p:xfrm>
          <a:off x="2589213" y="2133600"/>
          <a:ext cx="8915400" cy="35871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96990"/>
                <a:gridCol w="5718410"/>
              </a:tblGrid>
              <a:tr h="6545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時間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內容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46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13:15-13:30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參賽組別簽到</a:t>
                      </a:r>
                      <a:endParaRPr lang="zh-TW" altLang="en-US" sz="2800" dirty="0"/>
                    </a:p>
                  </a:txBody>
                  <a:tcPr/>
                </a:tc>
              </a:tr>
              <a:tr h="5696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13:30-14:00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學習社群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第二階段成果決賽說明會</a:t>
                      </a:r>
                      <a:endParaRPr lang="zh-TW" altLang="en-US" sz="2800" dirty="0"/>
                    </a:p>
                  </a:txBody>
                  <a:tcPr/>
                </a:tc>
              </a:tr>
              <a:tr h="5696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14:00-14:15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學習社群經驗</a:t>
                      </a:r>
                      <a:r>
                        <a:rPr lang="zh-TW" altLang="en-US" sz="2800" dirty="0" smtClean="0"/>
                        <a:t>分享</a:t>
                      </a:r>
                      <a:r>
                        <a:rPr lang="en-US" altLang="zh-TW" sz="2800" dirty="0" smtClean="0"/>
                        <a:t/>
                      </a:r>
                      <a:br>
                        <a:rPr lang="en-US" altLang="zh-TW" sz="2800" dirty="0" smtClean="0"/>
                      </a:br>
                      <a:r>
                        <a:rPr lang="zh-TW" altLang="en-US" sz="2800" dirty="0" smtClean="0"/>
                        <a:t>美麗會計人生</a:t>
                      </a:r>
                      <a:r>
                        <a:rPr lang="en-US" altLang="zh-TW" sz="2800" dirty="0" smtClean="0"/>
                        <a:t>-</a:t>
                      </a:r>
                      <a:r>
                        <a:rPr lang="zh-TW" altLang="en-US" sz="2800" dirty="0" smtClean="0"/>
                        <a:t>會計師</a:t>
                      </a:r>
                      <a:endParaRPr lang="zh-TW" altLang="en-US" sz="2800" dirty="0"/>
                    </a:p>
                  </a:txBody>
                  <a:tcPr/>
                </a:tc>
              </a:tr>
              <a:tr h="46469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14:15-14:30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Q&amp;A</a:t>
                      </a:r>
                      <a:endParaRPr lang="zh-TW" alt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269001" y="631915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07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活動</a:t>
            </a:r>
            <a:r>
              <a:rPr lang="zh-TW" altLang="en-US" sz="4800" dirty="0"/>
              <a:t>目的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428406"/>
            <a:ext cx="8915400" cy="3482815"/>
          </a:xfrm>
        </p:spPr>
        <p:txBody>
          <a:bodyPr>
            <a:normAutofit/>
          </a:bodyPr>
          <a:lstStyle/>
          <a:p>
            <a:r>
              <a:rPr lang="zh-TW" altLang="zh-TW" sz="2800" dirty="0"/>
              <a:t>為提升本校學生讀書風氣、鼓勵學生組成學習社</a:t>
            </a:r>
            <a:r>
              <a:rPr lang="zh-TW" altLang="zh-TW" sz="2800" dirty="0" smtClean="0"/>
              <a:t>群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zh-TW" sz="2800" dirty="0" smtClean="0"/>
              <a:t>透過</a:t>
            </a:r>
            <a:r>
              <a:rPr lang="zh-TW" altLang="zh-TW" sz="2800" b="1" dirty="0">
                <a:solidFill>
                  <a:srgbClr val="FF0000"/>
                </a:solidFill>
              </a:rPr>
              <a:t>同儕互動討論</a:t>
            </a:r>
            <a:r>
              <a:rPr lang="zh-TW" altLang="zh-TW" sz="2800" dirty="0"/>
              <a:t>，共同學習課業或閱讀課外資料，以達</a:t>
            </a:r>
            <a:r>
              <a:rPr lang="zh-TW" altLang="zh-TW" sz="2800" u="sng" dirty="0"/>
              <a:t>提升學生學習動機</a:t>
            </a:r>
            <a:r>
              <a:rPr lang="zh-TW" altLang="zh-TW" sz="2800" dirty="0"/>
              <a:t>及</a:t>
            </a:r>
            <a:r>
              <a:rPr lang="zh-TW" altLang="zh-TW" sz="2800" u="sng" dirty="0"/>
              <a:t>建立良好讀書風氣</a:t>
            </a:r>
            <a:r>
              <a:rPr lang="zh-TW" altLang="zh-TW" sz="2800" dirty="0"/>
              <a:t>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267145" y="63041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8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54833"/>
            <a:ext cx="8911687" cy="1753849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第二階段收件內容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858780"/>
            <a:ext cx="8915400" cy="4292284"/>
          </a:xfrm>
        </p:spPr>
        <p:txBody>
          <a:bodyPr>
            <a:normAutofit fontScale="92500"/>
          </a:bodyPr>
          <a:lstStyle/>
          <a:p>
            <a:r>
              <a:rPr lang="zh-TW" altLang="en-US" sz="2800" b="1" dirty="0" smtClean="0"/>
              <a:t>書面資料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學習社群成果報告書一份。</a:t>
            </a:r>
            <a:r>
              <a:rPr lang="en-US" altLang="zh-TW" sz="2800" b="1" dirty="0" smtClean="0"/>
              <a:t>【11/23 (</a:t>
            </a:r>
            <a:r>
              <a:rPr lang="zh-TW" altLang="en-US" sz="2800" b="1" dirty="0" smtClean="0"/>
              <a:t>三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繳交</a:t>
            </a:r>
            <a:r>
              <a:rPr lang="en-US" altLang="zh-TW" sz="2800" b="1" dirty="0" smtClean="0"/>
              <a:t>】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計畫書格式</a:t>
            </a:r>
            <a:r>
              <a:rPr lang="en-US" altLang="zh-TW" sz="2600" dirty="0" smtClean="0"/>
              <a:t>:</a:t>
            </a:r>
            <a:r>
              <a:rPr lang="zh-TW" altLang="en-US" sz="2600" dirty="0" smtClean="0"/>
              <a:t>中文字型為</a:t>
            </a:r>
            <a:r>
              <a:rPr lang="zh-TW" altLang="en-US" sz="2600" dirty="0" smtClean="0">
                <a:solidFill>
                  <a:srgbClr val="FF0000"/>
                </a:solidFill>
              </a:rPr>
              <a:t>標楷體</a:t>
            </a:r>
            <a:r>
              <a:rPr lang="zh-TW" altLang="en-US" sz="2600" dirty="0" smtClean="0"/>
              <a:t>、</a:t>
            </a:r>
            <a:r>
              <a:rPr lang="zh-TW" altLang="zh-TW" sz="2600" dirty="0"/>
              <a:t>英文或數字字型為</a:t>
            </a:r>
            <a:r>
              <a:rPr lang="en-US" altLang="zh-TW" sz="2600" dirty="0">
                <a:solidFill>
                  <a:srgbClr val="FF0000"/>
                </a:solidFill>
              </a:rPr>
              <a:t>Time New Roman</a:t>
            </a:r>
            <a:r>
              <a:rPr lang="zh-TW" altLang="zh-TW" sz="2600" dirty="0"/>
              <a:t>，字體大小設定為</a:t>
            </a:r>
            <a:r>
              <a:rPr lang="en-US" altLang="zh-TW" sz="2600" dirty="0">
                <a:solidFill>
                  <a:srgbClr val="FF0000"/>
                </a:solidFill>
              </a:rPr>
              <a:t>12</a:t>
            </a:r>
            <a:r>
              <a:rPr lang="zh-TW" altLang="zh-TW" sz="2600" dirty="0"/>
              <a:t>號</a:t>
            </a:r>
            <a:r>
              <a:rPr lang="zh-TW" altLang="zh-TW" sz="2600" dirty="0" smtClean="0"/>
              <a:t>字</a:t>
            </a:r>
            <a:r>
              <a:rPr lang="zh-TW" altLang="en-US" sz="2600" dirty="0" smtClean="0"/>
              <a:t>，以</a:t>
            </a:r>
            <a:r>
              <a:rPr lang="en-US" altLang="zh-TW" sz="2600" dirty="0" smtClean="0">
                <a:solidFill>
                  <a:srgbClr val="FF0000"/>
                </a:solidFill>
              </a:rPr>
              <a:t>10</a:t>
            </a:r>
            <a:r>
              <a:rPr lang="zh-TW" altLang="en-US" sz="2600" dirty="0" smtClean="0">
                <a:solidFill>
                  <a:srgbClr val="FF0000"/>
                </a:solidFill>
              </a:rPr>
              <a:t>頁</a:t>
            </a:r>
            <a:r>
              <a:rPr lang="zh-TW" altLang="en-US" sz="2600" dirty="0" smtClean="0"/>
              <a:t>為限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附錄資料不算</a:t>
            </a:r>
            <a:r>
              <a:rPr lang="en-US" altLang="zh-TW" sz="2600" dirty="0" smtClean="0"/>
              <a:t>)</a:t>
            </a:r>
            <a:r>
              <a:rPr lang="zh-TW" altLang="en-US" sz="2600" dirty="0" smtClean="0"/>
              <a:t>，須裝訂成冊。</a:t>
            </a:r>
            <a:endParaRPr lang="en-US" altLang="zh-TW" sz="2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計畫書詳細內容可至教務處或教卓計畫網站下載。</a:t>
            </a:r>
            <a:endParaRPr lang="en-US" altLang="zh-TW" sz="2600" dirty="0" smtClean="0"/>
          </a:p>
          <a:p>
            <a:pPr marL="800100" lvl="1" indent="0">
              <a:buNone/>
            </a:pPr>
            <a:r>
              <a:rPr lang="en-US" altLang="zh-TW" sz="26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http://aa.dyu.edu.tw/chinese_web/c-academic-affairs_01.htm</a:t>
            </a:r>
          </a:p>
          <a:p>
            <a:pPr marL="798513" lvl="1" indent="0">
              <a:buNone/>
            </a:pPr>
            <a:r>
              <a:rPr lang="en-US" altLang="zh-TW" sz="2600" dirty="0" smtClean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http</a:t>
            </a:r>
            <a:r>
              <a:rPr lang="en-US" altLang="zh-TW" sz="26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://emc2.dyu.edu.tw/ </a:t>
            </a:r>
            <a:endParaRPr lang="en-US" altLang="zh-TW" sz="2600" dirty="0" smtClean="0"/>
          </a:p>
          <a:p>
            <a:r>
              <a:rPr lang="zh-TW" altLang="en-US" sz="2800" b="1" dirty="0" smtClean="0"/>
              <a:t>電子檔案</a:t>
            </a:r>
            <a:r>
              <a:rPr lang="en-US" altLang="zh-TW" sz="2800" dirty="0" smtClean="0"/>
              <a:t>:</a:t>
            </a:r>
            <a:r>
              <a:rPr lang="zh-TW" altLang="zh-TW" sz="2800" dirty="0" smtClean="0"/>
              <a:t>學習社群</a:t>
            </a:r>
            <a:r>
              <a:rPr lang="zh-TW" altLang="zh-TW" sz="2800" dirty="0" smtClean="0">
                <a:solidFill>
                  <a:schemeClr val="accent5">
                    <a:lumMod val="75000"/>
                  </a:schemeClr>
                </a:solidFill>
              </a:rPr>
              <a:t>成果報告書光碟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如有簡報影片檔，亦請一併附上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與</a:t>
            </a:r>
            <a:r>
              <a:rPr lang="zh-TW" altLang="zh-TW" sz="2800" dirty="0" smtClean="0">
                <a:solidFill>
                  <a:schemeClr val="accent5">
                    <a:lumMod val="75000"/>
                  </a:schemeClr>
                </a:solidFill>
              </a:rPr>
              <a:t>成果發表簡報檔</a:t>
            </a:r>
            <a:r>
              <a:rPr lang="zh-TW" altLang="en-US" sz="2800" dirty="0" smtClean="0"/>
              <a:t>各</a:t>
            </a:r>
            <a:r>
              <a:rPr lang="zh-TW" altLang="zh-TW" sz="2800" dirty="0" smtClean="0"/>
              <a:t>一份</a:t>
            </a:r>
            <a:r>
              <a:rPr lang="zh-TW" altLang="en-US" sz="2800" dirty="0" smtClean="0"/>
              <a:t>。</a:t>
            </a:r>
            <a:r>
              <a:rPr lang="en-US" altLang="zh-TW" sz="2800" b="1" dirty="0"/>
              <a:t>【</a:t>
            </a:r>
            <a:r>
              <a:rPr lang="en-US" altLang="zh-TW" sz="2800" b="1" dirty="0" smtClean="0"/>
              <a:t>11/23(</a:t>
            </a:r>
            <a:r>
              <a:rPr lang="zh-TW" altLang="en-US" sz="2800" b="1" dirty="0" smtClean="0"/>
              <a:t>三</a:t>
            </a:r>
            <a:r>
              <a:rPr lang="en-US" altLang="zh-TW" sz="2800" b="1" dirty="0" smtClean="0"/>
              <a:t>) </a:t>
            </a:r>
            <a:r>
              <a:rPr lang="zh-TW" altLang="en-US" sz="2800" b="1" dirty="0" smtClean="0"/>
              <a:t>繳交</a:t>
            </a:r>
            <a:r>
              <a:rPr lang="en-US" altLang="zh-TW" sz="2800" b="1" dirty="0" smtClean="0"/>
              <a:t>】</a:t>
            </a:r>
            <a:endParaRPr lang="zh-TW" altLang="en-US" sz="2800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790831" y="5992193"/>
            <a:ext cx="11296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indent="-170815">
              <a:spcAft>
                <a:spcPts val="0"/>
              </a:spcAft>
            </a:pPr>
            <a:r>
              <a:rPr lang="zh-TW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※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TW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以上</a:t>
            </a:r>
            <a:r>
              <a:rPr lang="zh-TW" altLang="zh-TW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資料請於收件截止前交至教學資源</a:t>
            </a:r>
            <a:r>
              <a:rPr lang="zh-TW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中心辦公室（</a:t>
            </a:r>
            <a:r>
              <a:rPr lang="en-US" altLang="zh-TW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A201</a:t>
            </a:r>
            <a:r>
              <a:rPr lang="zh-TW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吳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小姐</a:t>
            </a:r>
            <a:r>
              <a:rPr lang="zh-TW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TW" altLang="zh-TW" sz="2000" b="1" u="sng" dirty="0" smtClean="0">
                <a:solidFill>
                  <a:srgbClr val="FF0000"/>
                </a:solidFill>
              </a:rPr>
              <a:t>逾收件</a:t>
            </a:r>
            <a:r>
              <a:rPr lang="zh-TW" altLang="zh-TW" sz="2000" b="1" u="sng" dirty="0">
                <a:solidFill>
                  <a:srgbClr val="FF0000"/>
                </a:solidFill>
              </a:rPr>
              <a:t>期限視同</a:t>
            </a:r>
            <a:r>
              <a:rPr lang="zh-TW" altLang="zh-TW" sz="2000" b="1" u="sng" dirty="0" smtClean="0">
                <a:solidFill>
                  <a:srgbClr val="FF0000"/>
                </a:solidFill>
              </a:rPr>
              <a:t>棄權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zh-TW" altLang="zh-TW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zh-TW" altLang="en-US" sz="2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418148" y="6492875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79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54833"/>
            <a:ext cx="8911687" cy="1013135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31B4E6">
                    <a:lumMod val="75000"/>
                  </a:srgbClr>
                </a:solidFill>
              </a:rPr>
              <a:t>第二</a:t>
            </a:r>
            <a:r>
              <a:rPr lang="zh-TW" altLang="en-US" sz="4800" dirty="0" smtClean="0">
                <a:solidFill>
                  <a:srgbClr val="31B4E6">
                    <a:lumMod val="75000"/>
                  </a:srgbClr>
                </a:solidFill>
              </a:rPr>
              <a:t>階段文件繳交 時程表</a:t>
            </a:r>
            <a:endParaRPr lang="zh-TW" altLang="en-US" sz="4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93250"/>
              </p:ext>
            </p:extLst>
          </p:nvPr>
        </p:nvGraphicFramePr>
        <p:xfrm>
          <a:off x="1267968" y="1073805"/>
          <a:ext cx="10690449" cy="5221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4505"/>
                <a:gridCol w="6265944"/>
              </a:tblGrid>
              <a:tr h="5382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時間</a:t>
                      </a:r>
                      <a:endParaRPr lang="zh-TW" alt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內容</a:t>
                      </a:r>
                      <a:endParaRPr lang="zh-TW" alt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99613"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DF1B6F"/>
                          </a:solidFill>
                        </a:rPr>
                        <a:t>105/11/23(</a:t>
                      </a:r>
                      <a:r>
                        <a:rPr lang="zh-TW" altLang="en-US" sz="2400" b="1" dirty="0" smtClean="0">
                          <a:solidFill>
                            <a:srgbClr val="DF1B6F"/>
                          </a:solidFill>
                        </a:rPr>
                        <a:t>三</a:t>
                      </a:r>
                      <a:r>
                        <a:rPr lang="en-US" altLang="zh-TW" sz="2400" b="1" dirty="0" smtClean="0">
                          <a:solidFill>
                            <a:srgbClr val="DF1B6F"/>
                          </a:solidFill>
                        </a:rPr>
                        <a:t>)17:00</a:t>
                      </a:r>
                      <a:r>
                        <a:rPr lang="zh-TW" altLang="en-US" sz="2400" b="1" dirty="0" smtClean="0">
                          <a:solidFill>
                            <a:srgbClr val="DF1B6F"/>
                          </a:solidFill>
                        </a:rPr>
                        <a:t>前</a:t>
                      </a:r>
                      <a:endParaRPr lang="zh-TW" altLang="en-US" sz="2400" b="1" dirty="0">
                        <a:solidFill>
                          <a:srgbClr val="DF1B6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dirty="0" smtClean="0"/>
                        <a:t>繳交學習社群成果報告書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含紙本</a:t>
                      </a:r>
                      <a:r>
                        <a:rPr lang="en-US" altLang="zh-TW" sz="2400" dirty="0" smtClean="0"/>
                        <a:t>/</a:t>
                      </a:r>
                      <a:r>
                        <a:rPr lang="zh-TW" altLang="en-US" sz="2400" dirty="0" smtClean="0"/>
                        <a:t>電子檔</a:t>
                      </a:r>
                      <a:r>
                        <a:rPr lang="en-US" altLang="zh-TW" sz="2400" dirty="0" smtClean="0"/>
                        <a:t>)</a:t>
                      </a:r>
                    </a:p>
                    <a:p>
                      <a:r>
                        <a:rPr lang="zh-TW" altLang="en-US" sz="2400" dirty="0" smtClean="0"/>
                        <a:t>電子檔請</a:t>
                      </a:r>
                      <a:r>
                        <a:rPr lang="zh-TW" altLang="en-US" sz="2400" u="sng" dirty="0" smtClean="0">
                          <a:solidFill>
                            <a:srgbClr val="FF0000"/>
                          </a:solidFill>
                        </a:rPr>
                        <a:t>燒錄光碟</a:t>
                      </a:r>
                      <a:r>
                        <a:rPr lang="zh-TW" altLang="en-US" sz="2400" dirty="0" smtClean="0"/>
                        <a:t>且應含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皆以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</a:rPr>
                        <a:t>word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檔為主</a:t>
                      </a:r>
                      <a:r>
                        <a:rPr lang="en-US" altLang="zh-TW" sz="2400" dirty="0" smtClean="0"/>
                        <a:t>)</a:t>
                      </a:r>
                      <a:r>
                        <a:rPr lang="zh-TW" altLang="en-US" sz="2400" dirty="0" smtClean="0"/>
                        <a:t>：</a:t>
                      </a:r>
                      <a:endParaRPr lang="en-US" altLang="zh-TW" sz="24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400" b="0" dirty="0" smtClean="0">
                          <a:solidFill>
                            <a:schemeClr val="tx1"/>
                          </a:solidFill>
                        </a:rPr>
                        <a:t>學習社群成果報告書</a:t>
                      </a:r>
                      <a:endParaRPr lang="en-US" altLang="zh-TW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學習社群回饋問卷</a:t>
                      </a:r>
                      <a:endParaRPr lang="en-US" altLang="zh-TW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成果發表簡報檔</a:t>
                      </a:r>
                      <a:endParaRPr lang="en-US" altLang="zh-TW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如有簡報影片檔，亦請一併附上</a:t>
                      </a:r>
                    </a:p>
                  </a:txBody>
                  <a:tcPr/>
                </a:tc>
              </a:tr>
              <a:tr h="8933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solidFill>
                            <a:srgbClr val="DF1B6F"/>
                          </a:solidFill>
                          <a:latin typeface="+mn-lt"/>
                          <a:ea typeface="+mn-ea"/>
                          <a:cs typeface="+mn-cs"/>
                        </a:rPr>
                        <a:t>105/12/05 (</a:t>
                      </a:r>
                      <a:r>
                        <a:rPr lang="zh-TW" altLang="en-US" sz="2400" b="1" kern="1200" dirty="0" smtClean="0">
                          <a:solidFill>
                            <a:srgbClr val="DF1B6F"/>
                          </a:solidFill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2400" b="1" kern="1200" dirty="0" smtClean="0">
                          <a:solidFill>
                            <a:srgbClr val="DF1B6F"/>
                          </a:solidFill>
                          <a:latin typeface="+mn-lt"/>
                          <a:ea typeface="+mn-ea"/>
                          <a:cs typeface="+mn-cs"/>
                        </a:rPr>
                        <a:t>)17:00</a:t>
                      </a:r>
                      <a:r>
                        <a:rPr lang="zh-TW" altLang="en-US" sz="2400" b="1" kern="1200" dirty="0" smtClean="0">
                          <a:solidFill>
                            <a:srgbClr val="DF1B6F"/>
                          </a:solidFill>
                          <a:latin typeface="+mn-lt"/>
                          <a:ea typeface="+mn-ea"/>
                          <a:cs typeface="+mn-cs"/>
                        </a:rPr>
                        <a:t>前</a:t>
                      </a:r>
                    </a:p>
                    <a:p>
                      <a:pPr marL="0" algn="l" defTabSz="457200" rtl="0" eaLnBrk="1" latinLnBrk="0" hangingPunct="1"/>
                      <a:endParaRPr lang="zh-TW" altLang="en-US" sz="2400" b="1" kern="1200" dirty="0">
                        <a:solidFill>
                          <a:srgbClr val="DF1B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u="sng" dirty="0" smtClean="0">
                          <a:solidFill>
                            <a:srgbClr val="FF0000"/>
                          </a:solidFill>
                        </a:rPr>
                        <a:t>發表簡報檔案</a:t>
                      </a:r>
                      <a:r>
                        <a:rPr lang="zh-TW" altLang="en-US" sz="2400" dirty="0" smtClean="0"/>
                        <a:t>請寄至</a:t>
                      </a:r>
                      <a:r>
                        <a:rPr lang="en-US" altLang="zh-TW" sz="2400" dirty="0" smtClean="0"/>
                        <a:t>ctc@mail.dyu.edu.tw</a:t>
                      </a:r>
                    </a:p>
                    <a:p>
                      <a:r>
                        <a:rPr lang="zh-TW" altLang="en-US" sz="2400" dirty="0" smtClean="0"/>
                        <a:t>主旨請註明</a:t>
                      </a:r>
                      <a:r>
                        <a:rPr lang="en-US" altLang="zh-TW" sz="2400" dirty="0" smtClean="0"/>
                        <a:t>:</a:t>
                      </a:r>
                      <a:r>
                        <a:rPr lang="zh-TW" altLang="en-US" sz="2400" b="1" u="sng" dirty="0" smtClean="0">
                          <a:solidFill>
                            <a:srgbClr val="00B050"/>
                          </a:solidFill>
                        </a:rPr>
                        <a:t>報名學習社群競賽</a:t>
                      </a:r>
                      <a:r>
                        <a:rPr lang="en-US" altLang="zh-TW" sz="2400" b="1" u="sng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r>
                        <a:rPr lang="zh-TW" altLang="en-US" sz="2400" b="1" u="sng" dirty="0" smtClean="0">
                          <a:solidFill>
                            <a:srgbClr val="00B050"/>
                          </a:solidFill>
                        </a:rPr>
                        <a:t>隊名</a:t>
                      </a:r>
                      <a:endParaRPr lang="en-US" altLang="zh-TW" sz="2400" b="1" u="sng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zh-TW" altLang="en-US" sz="2400" u="none" dirty="0"/>
                    </a:p>
                  </a:txBody>
                  <a:tcPr/>
                </a:tc>
              </a:tr>
              <a:tr h="50930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2400" b="1" kern="1200" dirty="0" smtClean="0">
                          <a:solidFill>
                            <a:srgbClr val="DF1B6F"/>
                          </a:solidFill>
                          <a:latin typeface="+mn-lt"/>
                          <a:ea typeface="+mn-ea"/>
                          <a:cs typeface="+mn-cs"/>
                        </a:rPr>
                        <a:t>105/12/07(</a:t>
                      </a:r>
                      <a:r>
                        <a:rPr lang="zh-TW" altLang="en-US" sz="2400" b="1" kern="1200" dirty="0" smtClean="0">
                          <a:solidFill>
                            <a:srgbClr val="DF1B6F"/>
                          </a:solidFill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lang="en-US" altLang="zh-TW" sz="2400" b="1" kern="1200" dirty="0" smtClean="0">
                          <a:solidFill>
                            <a:srgbClr val="DF1B6F"/>
                          </a:solidFill>
                          <a:latin typeface="+mn-lt"/>
                          <a:ea typeface="+mn-ea"/>
                          <a:cs typeface="+mn-cs"/>
                        </a:rPr>
                        <a:t>)13:00-17:00</a:t>
                      </a:r>
                      <a:endParaRPr lang="zh-TW" altLang="en-US" sz="2400" b="1" kern="1200" dirty="0">
                        <a:solidFill>
                          <a:srgbClr val="DF1B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u="none" dirty="0" smtClean="0"/>
                        <a:t>進行成果簡報發表</a:t>
                      </a:r>
                      <a:endParaRPr lang="en-US" altLang="zh-TW" sz="2400" u="sng" dirty="0" smtClean="0"/>
                    </a:p>
                  </a:txBody>
                  <a:tcPr/>
                </a:tc>
              </a:tr>
              <a:tr h="699613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得獎名單公布時間</a:t>
                      </a:r>
                      <a:r>
                        <a:rPr lang="en-US" altLang="zh-TW" sz="2400" dirty="0" smtClean="0"/>
                        <a:t>:105/12/09 (</a:t>
                      </a:r>
                      <a:r>
                        <a:rPr lang="zh-TW" altLang="en-US" sz="2400" dirty="0" smtClean="0"/>
                        <a:t>五</a:t>
                      </a:r>
                      <a:r>
                        <a:rPr lang="en-US" altLang="zh-TW" sz="2400" dirty="0" smtClean="0"/>
                        <a:t>)</a:t>
                      </a:r>
                      <a:r>
                        <a:rPr lang="zh-TW" altLang="en-US" sz="2400" dirty="0" smtClean="0"/>
                        <a:t> 公布於</a:t>
                      </a:r>
                      <a:r>
                        <a:rPr lang="zh-TW" altLang="en-US" sz="2400" b="1" u="sng" dirty="0" smtClean="0"/>
                        <a:t>教務處</a:t>
                      </a:r>
                      <a:r>
                        <a:rPr lang="zh-TW" altLang="en-US" sz="2400" dirty="0" smtClean="0"/>
                        <a:t>及</a:t>
                      </a:r>
                      <a:r>
                        <a:rPr lang="zh-TW" altLang="en-US" sz="2400" b="1" u="sng" dirty="0" smtClean="0"/>
                        <a:t>教學卓越計畫</a:t>
                      </a:r>
                      <a:r>
                        <a:rPr lang="zh-TW" altLang="en-US" sz="2400" dirty="0" smtClean="0"/>
                        <a:t>網站。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altLang="zh-TW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658884" y="6492875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27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25788" y="246158"/>
            <a:ext cx="8911687" cy="997426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第二</a:t>
            </a:r>
            <a:r>
              <a:rPr lang="zh-TW" altLang="en-US" sz="4800" dirty="0" smtClean="0"/>
              <a:t>階段評分標準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420" y="1365504"/>
            <a:ext cx="11748580" cy="236524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zh-TW" altLang="zh-TW" sz="2800" dirty="0"/>
              <a:t>學習社群執行成效</a:t>
            </a:r>
            <a:r>
              <a:rPr lang="en-US" altLang="zh-TW" sz="2800" dirty="0"/>
              <a:t>(35</a:t>
            </a:r>
            <a:r>
              <a:rPr lang="en-US" altLang="zh-TW" sz="2800" dirty="0" smtClean="0"/>
              <a:t>%)</a:t>
            </a:r>
            <a:r>
              <a:rPr lang="zh-TW" altLang="en-US" sz="2800" dirty="0" smtClean="0"/>
              <a:t>：</a:t>
            </a:r>
            <a:r>
              <a:rPr lang="zh-TW" altLang="en-US" sz="2800" b="1" u="sng" dirty="0">
                <a:solidFill>
                  <a:schemeClr val="accent6">
                    <a:lumMod val="75000"/>
                  </a:schemeClr>
                </a:solidFill>
              </a:rPr>
              <a:t>執行過程如何引發學習動機、遇到的困難及</a:t>
            </a:r>
            <a:r>
              <a:rPr lang="zh-TW" alt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解決    </a:t>
            </a:r>
            <a:endParaRPr lang="en-US" altLang="zh-TW" sz="28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</a:t>
            </a:r>
            <a:r>
              <a:rPr lang="zh-TW" alt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方法</a:t>
            </a:r>
            <a:r>
              <a:rPr lang="zh-TW" altLang="en-US" sz="2800" b="1" u="sng" dirty="0">
                <a:solidFill>
                  <a:schemeClr val="accent6">
                    <a:lumMod val="75000"/>
                  </a:schemeClr>
                </a:solidFill>
              </a:rPr>
              <a:t>、永續經營</a:t>
            </a:r>
            <a:r>
              <a:rPr lang="zh-TW" alt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策略</a:t>
            </a: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。</a:t>
            </a:r>
            <a:endParaRPr lang="zh-TW" altLang="zh-TW" sz="2800" dirty="0"/>
          </a:p>
          <a:p>
            <a:pPr lvl="0"/>
            <a:r>
              <a:rPr lang="zh-TW" altLang="zh-TW" sz="2800" dirty="0"/>
              <a:t>團隊分工合作</a:t>
            </a:r>
            <a:r>
              <a:rPr lang="en-US" altLang="zh-TW" sz="2800" dirty="0"/>
              <a:t>(20</a:t>
            </a:r>
            <a:r>
              <a:rPr lang="en-US" altLang="zh-TW" sz="2800" dirty="0" smtClean="0"/>
              <a:t>%)</a:t>
            </a:r>
            <a:r>
              <a:rPr lang="zh-TW" altLang="en-US" sz="2800" dirty="0" smtClean="0"/>
              <a:t>：</a:t>
            </a:r>
            <a:r>
              <a:rPr lang="zh-TW" altLang="en-US" sz="2800" b="1" u="sng" dirty="0">
                <a:solidFill>
                  <a:schemeClr val="accent6">
                    <a:lumMod val="75000"/>
                  </a:schemeClr>
                </a:solidFill>
              </a:rPr>
              <a:t>學習社群工作分配表、組員參與度</a:t>
            </a:r>
            <a:r>
              <a:rPr lang="en-US" altLang="zh-TW" sz="2800" b="1" u="sng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sz="2800" b="1" u="sng" dirty="0">
                <a:solidFill>
                  <a:schemeClr val="accent6">
                    <a:lumMod val="75000"/>
                  </a:schemeClr>
                </a:solidFill>
              </a:rPr>
              <a:t>每位組員皆要上台發表</a:t>
            </a:r>
            <a:r>
              <a:rPr lang="en-US" altLang="zh-TW" sz="2800" b="1" u="sng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。</a:t>
            </a:r>
            <a:endParaRPr lang="zh-TW" altLang="zh-TW" sz="2800" dirty="0"/>
          </a:p>
          <a:p>
            <a:pPr lvl="0"/>
            <a:r>
              <a:rPr lang="zh-TW" altLang="zh-TW" sz="2800" dirty="0"/>
              <a:t>簡報表達能力</a:t>
            </a:r>
            <a:r>
              <a:rPr lang="en-US" altLang="zh-TW" sz="2800" dirty="0"/>
              <a:t>(20</a:t>
            </a:r>
            <a:r>
              <a:rPr lang="en-US" altLang="zh-TW" sz="2800" dirty="0" smtClean="0"/>
              <a:t>%) </a:t>
            </a:r>
            <a:r>
              <a:rPr lang="zh-TW" altLang="en-US" sz="2800" dirty="0" smtClean="0"/>
              <a:t>：簡報檔範本請至教務處最新消息網站下載。</a:t>
            </a:r>
            <a:endParaRPr lang="zh-TW" altLang="zh-TW" sz="2800" dirty="0"/>
          </a:p>
          <a:p>
            <a:r>
              <a:rPr lang="zh-TW" altLang="zh-TW" sz="2800" dirty="0"/>
              <a:t>學習社群執行成果</a:t>
            </a:r>
            <a:r>
              <a:rPr lang="en-US" altLang="zh-TW" sz="2800" dirty="0"/>
              <a:t>-</a:t>
            </a:r>
            <a:r>
              <a:rPr lang="zh-TW" altLang="zh-TW" sz="2800" dirty="0"/>
              <a:t>書面報告書</a:t>
            </a:r>
            <a:r>
              <a:rPr lang="en-US" altLang="zh-TW" sz="2800" dirty="0"/>
              <a:t>(25%)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5838330" y="6334143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625788" y="4214305"/>
            <a:ext cx="9115108" cy="22067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zh-TW" altLang="en-US" sz="2800" b="1" dirty="0" smtClean="0">
                <a:solidFill>
                  <a:srgbClr val="0070C0"/>
                </a:solidFill>
              </a:rPr>
              <a:t>同時參加</a:t>
            </a:r>
            <a:r>
              <a:rPr lang="zh-TW" alt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服務學習競賽活動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與</a:t>
            </a:r>
            <a:r>
              <a:rPr lang="zh-TW" alt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學習社群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之組別，須說明兩者成果之差異。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b="1" dirty="0" smtClean="0">
                <a:solidFill>
                  <a:srgbClr val="0070C0"/>
                </a:solidFill>
              </a:rPr>
              <a:t>學習</a:t>
            </a:r>
            <a:r>
              <a:rPr lang="zh-TW" altLang="en-US" sz="2800" b="1" dirty="0">
                <a:solidFill>
                  <a:srgbClr val="0070C0"/>
                </a:solidFill>
              </a:rPr>
              <a:t>社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群參賽作品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勿一稿兩投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，若發現參加學習社群之參賽作品同時參加其他競賽，其成果發表與其他競賽成果相同者，將收回獎金與獎狀。</a:t>
            </a:r>
            <a:endParaRPr lang="en-US" altLang="zh-TW" sz="2800" b="1" dirty="0" smtClean="0">
              <a:solidFill>
                <a:srgbClr val="0070C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99068" y="3782927"/>
            <a:ext cx="1226884" cy="40011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FF0000"/>
                </a:solidFill>
                <a:latin typeface="微軟正黑體 "/>
              </a:rPr>
              <a:t>注意事項</a:t>
            </a:r>
            <a:endParaRPr lang="zh-TW" altLang="en-US" sz="2000" dirty="0">
              <a:solidFill>
                <a:srgbClr val="FF0000"/>
              </a:solidFill>
              <a:latin typeface="微軟正黑體 "/>
            </a:endParaRPr>
          </a:p>
        </p:txBody>
      </p:sp>
    </p:spTree>
    <p:extLst>
      <p:ext uri="{BB962C8B-B14F-4D97-AF65-F5344CB8AC3E}">
        <p14:creationId xmlns:p14="http://schemas.microsoft.com/office/powerpoint/2010/main" val="403404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9773" y="136430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獎項及說明</a:t>
            </a:r>
            <a:endParaRPr lang="zh-TW" altLang="en-US" sz="4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704929"/>
              </p:ext>
            </p:extLst>
          </p:nvPr>
        </p:nvGraphicFramePr>
        <p:xfrm>
          <a:off x="2577019" y="930085"/>
          <a:ext cx="9103116" cy="47861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67602"/>
                <a:gridCol w="1364105"/>
                <a:gridCol w="5471409"/>
              </a:tblGrid>
              <a:tr h="579229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獎項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名額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內容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9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金獎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獎金新台幣 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10,000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元，獎狀乙紙。</a:t>
                      </a:r>
                      <a:endParaRPr lang="zh-TW" altLang="en-US" sz="2400" dirty="0"/>
                    </a:p>
                  </a:txBody>
                  <a:tcPr/>
                </a:tc>
              </a:tr>
              <a:tr h="579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銀獎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獎金新台幣 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8,000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元，獎狀乙紙。</a:t>
                      </a:r>
                      <a:endParaRPr lang="zh-TW" altLang="en-US" sz="2400" dirty="0"/>
                    </a:p>
                  </a:txBody>
                  <a:tcPr/>
                </a:tc>
              </a:tr>
              <a:tr h="579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銅獎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獎金新台幣 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5,000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元，獎狀乙紙。</a:t>
                      </a:r>
                      <a:endParaRPr lang="zh-TW" altLang="en-US" sz="2400" dirty="0"/>
                    </a:p>
                  </a:txBody>
                  <a:tcPr/>
                </a:tc>
              </a:tr>
              <a:tr h="579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佳作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</a:t>
                      </a:r>
                      <a:r>
                        <a:rPr lang="zh-TW" altLang="en-US" sz="2800" dirty="0" smtClean="0"/>
                        <a:t>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獎金新台幣 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3,000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元，獎狀乙紙。</a:t>
                      </a:r>
                      <a:endParaRPr lang="zh-TW" altLang="en-US" sz="2400" dirty="0"/>
                    </a:p>
                  </a:txBody>
                  <a:tcPr/>
                </a:tc>
              </a:tr>
              <a:tr h="579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創意獎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獎金新台幣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1,000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元，獎狀乙紙。</a:t>
                      </a:r>
                      <a:endParaRPr lang="zh-TW" altLang="en-US" sz="2400" dirty="0"/>
                    </a:p>
                  </a:txBody>
                  <a:tcPr/>
                </a:tc>
              </a:tr>
              <a:tr h="579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團隊合作獎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獎金新台幣</a:t>
                      </a:r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1,000</a:t>
                      </a: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元，獎狀乙紙。</a:t>
                      </a:r>
                      <a:endParaRPr lang="zh-TW" altLang="en-US" sz="2400" dirty="0"/>
                    </a:p>
                  </a:txBody>
                  <a:tcPr/>
                </a:tc>
              </a:tr>
              <a:tr h="696787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zh-TW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若參賽資料未臻水準，獎項得以從缺處理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獲獎之學習社群指導教師將頒發指導證明乙張，以茲感謝。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658884" y="6492875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340864" y="5827776"/>
            <a:ext cx="9460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chemeClr val="accent5">
                    <a:lumMod val="75000"/>
                  </a:schemeClr>
                </a:solidFill>
              </a:rPr>
              <a:t>獲獎同學應於次學期教學助理研習活動接受公開表揚，並配合於教務處所辦理相關研習活動，分享相關成果，</a:t>
            </a:r>
            <a:r>
              <a:rPr lang="zh-TW" altLang="en-US" sz="2000" b="1" u="sng" dirty="0" smtClean="0">
                <a:solidFill>
                  <a:schemeClr val="accent5">
                    <a:lumMod val="75000"/>
                  </a:schemeClr>
                </a:solidFill>
              </a:rPr>
              <a:t>使得核發獎金</a:t>
            </a:r>
            <a:r>
              <a:rPr lang="zh-TW" altLang="en-US" sz="2000" b="1" dirty="0" smtClean="0">
                <a:solidFill>
                  <a:schemeClr val="accent5">
                    <a:lumMod val="75000"/>
                  </a:schemeClr>
                </a:solidFill>
              </a:rPr>
              <a:t>。</a:t>
            </a:r>
            <a:endParaRPr lang="zh-TW" alt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80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374754"/>
            <a:ext cx="8911687" cy="1530246"/>
          </a:xfrm>
        </p:spPr>
        <p:txBody>
          <a:bodyPr>
            <a:noAutofit/>
          </a:bodyPr>
          <a:lstStyle/>
          <a:p>
            <a:r>
              <a:rPr lang="zh-TW" altLang="en-US" sz="4800" dirty="0" smtClean="0"/>
              <a:t>第二階段成果發表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73377" y="2448394"/>
            <a:ext cx="9308892" cy="3777622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發表地點於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B008</a:t>
            </a:r>
            <a:r>
              <a:rPr lang="zh-TW" altLang="en-US" sz="2800" dirty="0" smtClean="0">
                <a:solidFill>
                  <a:schemeClr val="tx1"/>
                </a:solidFill>
              </a:rPr>
              <a:t>進行</a:t>
            </a:r>
            <a:r>
              <a:rPr lang="zh-TW" altLang="en-US" sz="2800" dirty="0" smtClean="0"/>
              <a:t>，請各組於發表前</a:t>
            </a:r>
            <a:r>
              <a:rPr lang="en-US" altLang="zh-TW" sz="2800" dirty="0" smtClean="0">
                <a:solidFill>
                  <a:srgbClr val="FF0000"/>
                </a:solidFill>
              </a:rPr>
              <a:t>10-15</a:t>
            </a:r>
            <a:r>
              <a:rPr lang="zh-TW" altLang="en-US" sz="2800" dirty="0" smtClean="0">
                <a:solidFill>
                  <a:srgbClr val="FF0000"/>
                </a:solidFill>
              </a:rPr>
              <a:t>分鐘</a:t>
            </a:r>
            <a:r>
              <a:rPr lang="zh-TW" altLang="en-US" sz="2800" dirty="0" smtClean="0"/>
              <a:t>至</a:t>
            </a:r>
            <a:r>
              <a:rPr lang="en-US" altLang="zh-TW" sz="2800" b="1" dirty="0" smtClean="0"/>
              <a:t>B003-2</a:t>
            </a:r>
            <a:r>
              <a:rPr lang="zh-TW" altLang="en-US" sz="2800" dirty="0" smtClean="0"/>
              <a:t>報到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逾時視同放棄競賽資格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每組發表時間為</a:t>
            </a:r>
            <a:r>
              <a:rPr lang="en-US" altLang="zh-TW" sz="2800" u="sng" dirty="0" smtClean="0">
                <a:solidFill>
                  <a:srgbClr val="FF0000"/>
                </a:solidFill>
              </a:rPr>
              <a:t>10</a:t>
            </a:r>
            <a:r>
              <a:rPr lang="zh-TW" altLang="en-US" sz="2800" u="sng" dirty="0" smtClean="0">
                <a:solidFill>
                  <a:srgbClr val="FF0000"/>
                </a:solidFill>
              </a:rPr>
              <a:t>分鐘 </a:t>
            </a:r>
            <a:r>
              <a:rPr lang="en-US" altLang="zh-TW" sz="2800" dirty="0" smtClean="0"/>
              <a:t>(</a:t>
            </a:r>
            <a:r>
              <a:rPr lang="en-US" altLang="zh-TW" sz="2800" dirty="0" smtClean="0">
                <a:solidFill>
                  <a:srgbClr val="0070C0"/>
                </a:solidFill>
              </a:rPr>
              <a:t>7</a:t>
            </a:r>
            <a:r>
              <a:rPr lang="zh-TW" altLang="en-US" sz="2800" dirty="0" smtClean="0">
                <a:solidFill>
                  <a:srgbClr val="0070C0"/>
                </a:solidFill>
              </a:rPr>
              <a:t>分鐘</a:t>
            </a:r>
            <a:r>
              <a:rPr lang="zh-TW" altLang="en-US" sz="2800" dirty="0" smtClean="0"/>
              <a:t>成果發表，</a:t>
            </a:r>
            <a:r>
              <a:rPr lang="en-US" altLang="zh-TW" sz="2800" dirty="0" smtClean="0">
                <a:solidFill>
                  <a:srgbClr val="0070C0"/>
                </a:solidFill>
              </a:rPr>
              <a:t>3</a:t>
            </a:r>
            <a:r>
              <a:rPr lang="zh-TW" altLang="en-US" sz="2800" dirty="0" smtClean="0">
                <a:solidFill>
                  <a:srgbClr val="0070C0"/>
                </a:solidFill>
              </a:rPr>
              <a:t>分鐘</a:t>
            </a:r>
            <a:r>
              <a:rPr lang="zh-TW" altLang="en-US" sz="2800" dirty="0" smtClean="0"/>
              <a:t>評審委員講評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5838330" y="6404285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74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46923" y="200815"/>
            <a:ext cx="7201876" cy="1339662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各組</a:t>
            </a:r>
            <a:r>
              <a:rPr lang="zh-TW" altLang="en-US" sz="4800" dirty="0"/>
              <a:t>成果</a:t>
            </a:r>
            <a:r>
              <a:rPr lang="zh-TW" altLang="en-US" sz="4800" dirty="0" smtClean="0"/>
              <a:t>發表  時間表</a:t>
            </a:r>
            <a:endParaRPr lang="zh-TW" altLang="en-US" sz="4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004406"/>
              </p:ext>
            </p:extLst>
          </p:nvPr>
        </p:nvGraphicFramePr>
        <p:xfrm>
          <a:off x="2341005" y="1550883"/>
          <a:ext cx="9286068" cy="409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527"/>
                <a:gridCol w="1668527"/>
                <a:gridCol w="3427803"/>
                <a:gridCol w="1233458"/>
                <a:gridCol w="1287753"/>
              </a:tblGrid>
              <a:tr h="46736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日期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時間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報到地點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發表地點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7621">
                <a:tc rowSpan="9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105/12/07(</a:t>
                      </a:r>
                      <a:r>
                        <a:rPr lang="zh-TW" altLang="en-US" dirty="0" smtClean="0"/>
                        <a:t>三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13:00-13:20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評審會議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B003-2</a:t>
                      </a:r>
                      <a:endParaRPr lang="zh-TW" altLang="en-US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B008</a:t>
                      </a:r>
                      <a:endParaRPr lang="zh-TW" altLang="en-US" dirty="0"/>
                    </a:p>
                  </a:txBody>
                  <a:tcPr/>
                </a:tc>
              </a:tr>
              <a:tr h="357813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13:20-13:30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藥用動物與礦物應用會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57813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13:30-13:40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OB-EZ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5711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13:40-13:50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懶得想餐館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57813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13:50-14:00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BAO</a:t>
                      </a:r>
                      <a:r>
                        <a:rPr lang="zh-TW" altLang="en-US" dirty="0" smtClean="0"/>
                        <a:t>鐵三角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57813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14:00-14:10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Dreamer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6838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14:10-14:20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Wise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桃源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66838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14:20-14:30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評審休息時間</a:t>
                      </a:r>
                      <a:endParaRPr lang="en-US" altLang="zh-TW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466838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14:30-14:40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Rock your brain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452927" y="6379113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862119" y="986479"/>
            <a:ext cx="5173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每組</a:t>
            </a:r>
            <a:r>
              <a:rPr lang="en-US" altLang="zh-TW" b="1" dirty="0" smtClean="0"/>
              <a:t>10</a:t>
            </a:r>
            <a:r>
              <a:rPr lang="zh-TW" altLang="en-US" b="1" dirty="0" smtClean="0"/>
              <a:t>分鐘</a:t>
            </a:r>
            <a:r>
              <a:rPr lang="en-US" altLang="zh-TW" b="1" dirty="0" smtClean="0"/>
              <a:t>(7</a:t>
            </a:r>
            <a:r>
              <a:rPr lang="zh-TW" altLang="en-US" b="1" dirty="0"/>
              <a:t>分鐘成果發表，</a:t>
            </a:r>
            <a:r>
              <a:rPr lang="en-US" altLang="zh-TW" b="1" dirty="0"/>
              <a:t>3</a:t>
            </a:r>
            <a:r>
              <a:rPr lang="zh-TW" altLang="en-US" b="1" dirty="0"/>
              <a:t>分鐘評審委員</a:t>
            </a:r>
            <a:r>
              <a:rPr lang="zh-TW" altLang="en-US" b="1" dirty="0" smtClean="0"/>
              <a:t>講評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8778240" y="5766816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接下頁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6187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922</TotalTime>
  <Words>908</Words>
  <Application>Microsoft Office PowerPoint</Application>
  <PresentationFormat>自訂</PresentationFormat>
  <Paragraphs>160</Paragraphs>
  <Slides>14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絲縷</vt:lpstr>
      <vt:lpstr>105-1學期學習社群 第二階段成果決賽說明會</vt:lpstr>
      <vt:lpstr>議程表</vt:lpstr>
      <vt:lpstr>活動目的</vt:lpstr>
      <vt:lpstr>第二階段收件內容 注意事項</vt:lpstr>
      <vt:lpstr>第二階段文件繳交 時程表</vt:lpstr>
      <vt:lpstr>第二階段評分標準</vt:lpstr>
      <vt:lpstr>獎項及說明</vt:lpstr>
      <vt:lpstr>第二階段成果發表 注意事項</vt:lpstr>
      <vt:lpstr>各組成果發表  時間表</vt:lpstr>
      <vt:lpstr>各組成果發表  時間表</vt:lpstr>
      <vt:lpstr>104-2學習社群得獎組別 分享活動  講題:美麗會計人生-會計師!!! </vt:lpstr>
      <vt:lpstr>Q&amp;A</vt:lpstr>
      <vt:lpstr>有獎徵答</vt:lpstr>
      <vt:lpstr>如有任何問題 請至教務處教資中心詢問 謝謝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ctc</cp:lastModifiedBy>
  <cp:revision>125</cp:revision>
  <cp:lastPrinted>2016-10-18T05:33:36Z</cp:lastPrinted>
  <dcterms:created xsi:type="dcterms:W3CDTF">2015-05-20T00:29:34Z</dcterms:created>
  <dcterms:modified xsi:type="dcterms:W3CDTF">2016-10-19T05:03:37Z</dcterms:modified>
</cp:coreProperties>
</file>