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57" r:id="rId2"/>
    <p:sldMasterId id="2147483861" r:id="rId3"/>
    <p:sldMasterId id="2147483865" r:id="rId4"/>
    <p:sldMasterId id="2147484415" r:id="rId5"/>
  </p:sldMasterIdLst>
  <p:notesMasterIdLst>
    <p:notesMasterId r:id="rId24"/>
  </p:notesMasterIdLst>
  <p:handoutMasterIdLst>
    <p:handoutMasterId r:id="rId25"/>
  </p:handoutMasterIdLst>
  <p:sldIdLst>
    <p:sldId id="411" r:id="rId6"/>
    <p:sldId id="422" r:id="rId7"/>
    <p:sldId id="434" r:id="rId8"/>
    <p:sldId id="435" r:id="rId9"/>
    <p:sldId id="436" r:id="rId10"/>
    <p:sldId id="437" r:id="rId11"/>
    <p:sldId id="423" r:id="rId12"/>
    <p:sldId id="424" r:id="rId13"/>
    <p:sldId id="439" r:id="rId14"/>
    <p:sldId id="429" r:id="rId15"/>
    <p:sldId id="425" r:id="rId16"/>
    <p:sldId id="430" r:id="rId17"/>
    <p:sldId id="431" r:id="rId18"/>
    <p:sldId id="426" r:id="rId19"/>
    <p:sldId id="432" r:id="rId20"/>
    <p:sldId id="433" r:id="rId21"/>
    <p:sldId id="428" r:id="rId22"/>
    <p:sldId id="393" r:id="rId23"/>
  </p:sldIdLst>
  <p:sldSz cx="9144000" cy="6858000" type="screen4x3"/>
  <p:notesSz cx="6669088" cy="9928225"/>
  <p:embeddedFontLst>
    <p:embeddedFont>
      <p:font typeface="微軟正黑體" panose="020B0604030504040204" pitchFamily="34" charset="-12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標楷體" panose="03000509000000000000" pitchFamily="65" charset="-120"/>
      <p:regular r:id="rId32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  <a:srgbClr val="004800"/>
    <a:srgbClr val="603000"/>
    <a:srgbClr val="542A00"/>
    <a:srgbClr val="003300"/>
    <a:srgbClr val="2A1500"/>
    <a:srgbClr val="2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0" autoAdjust="0"/>
    <p:restoredTop sz="97514" autoAdjust="0"/>
  </p:normalViewPr>
  <p:slideViewPr>
    <p:cSldViewPr>
      <p:cViewPr>
        <p:scale>
          <a:sx n="90" d="100"/>
          <a:sy n="90" d="100"/>
        </p:scale>
        <p:origin x="-2502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BC26EE-4E73-4EC6-8D83-B9569AA9009D}" type="datetime1">
              <a:rPr lang="zh-TW" altLang="en-US" smtClean="0"/>
              <a:t>2019/2/26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E1900F-7DDE-4AC8-A239-C5D56D0689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3991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3B8E157-B4BE-4354-BDBF-3A222384D685}" type="datetime1">
              <a:rPr lang="zh-TW" altLang="en-US" smtClean="0"/>
              <a:t>2019/2/26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4D327EE-7B50-4AE7-93C9-07E395F532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3336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1FA5A-E31E-4643-A982-ADBE10A2112E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6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430C6BD-CA2F-4ACC-A897-95B408D4746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056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97974-AAAE-47D4-81E0-CA79A21CF05F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6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F0D8FBBA-44C8-4B40-8963-D455A9BB158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644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6044-43CD-4C39-8481-BDC0D358BE15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0BB6709-14F1-4851-94F1-EA0F502798A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497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5451-9E31-4D31-94FE-15E6BE9A0A64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6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BFA412F-5FBF-4E03-95A9-778D4A349AE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0823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103D-CDAD-4A47-926E-7C2F87B00A9F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5942B3C3-DE83-4564-88E6-99A66A120D2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3665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95A46F1B-5D01-4E00-AEC1-816D557BB8C5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1600" b="0">
                <a:solidFill>
                  <a:prstClr val="black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0643396F-EA4D-4C47-B027-9F08C3B80BB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38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1189-5C0A-4883-A142-7B397272F60C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D6EEF9A-A200-4194-AF2C-48A90FE02D4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081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C347-9B2D-42FC-8010-899D5F8E9752}" type="datetime1">
              <a:rPr lang="zh-TW" altLang="en-US"/>
              <a:pPr>
                <a:defRPr/>
              </a:pPr>
              <a:t>2019/2/26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0E1A-926B-4C1D-AC7A-2F80371AAE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275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873A3BBD-410D-4EF0-8245-E2DB8A45B7E1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1600" b="0">
                <a:solidFill>
                  <a:prstClr val="black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D2B5E9C4-8FD6-4B13-ADAB-681F7DF68D7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252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5332-9F33-4595-878C-B8DE743B0B8C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6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1E9296A4-96AF-402F-947E-23D8D3D5089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514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BCD9-76B7-4262-AEA6-949DFD77727F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2B33597-09CC-4F6D-A209-99622882462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029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5084A-422E-4E6E-9EB1-BD12354340DE}" type="datetime1">
              <a:rPr lang="zh-TW" altLang="en-US"/>
              <a:pPr>
                <a:defRPr/>
              </a:pPr>
              <a:t>2019/2/26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5CAA-A573-4E4C-A841-553226F870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063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FFA5A-B98B-4025-8017-898C0F081D33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6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88AA9DF7-C8F0-4056-BB24-20144573801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26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FBECF-EF33-4BCF-BF10-920772DC27C3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8F17444-6E77-4CB1-AB3A-95A155B5D0F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080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7E81F5-7189-44C0-9A5B-178519630FC3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F08F3C-DE0B-4A0C-8D7D-687DA24D85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圖片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12" r:id="rId1"/>
    <p:sldLayoutId id="2147484913" r:id="rId2"/>
    <p:sldLayoutId id="2147484914" r:id="rId3"/>
    <p:sldLayoutId id="214748491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86FE82-B0B3-4724-B770-4121C044A557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2F09D9-66E7-47E7-B83B-A462181616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2055" name="圖片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16" r:id="rId1"/>
    <p:sldLayoutId id="2147484917" r:id="rId2"/>
    <p:sldLayoutId id="214748491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C1B75C-C35A-4B42-A2D1-2AE1082392E8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F55DF56-6333-4A1B-B871-523009DC1E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3079" name="圖片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8CA6832-3DFE-467D-ACA9-6521C58F7EB4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B4C136C-65AD-4E94-A353-529C041D06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4103" name="圖片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21" r:id="rId1"/>
    <p:sldLayoutId id="214748492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36A9C7-1003-4F5E-88BC-B8B43EAE8038}" type="datetime1">
              <a:rPr lang="zh-TW" altLang="en-US"/>
              <a:pPr>
                <a:defRPr/>
              </a:pPr>
              <a:t>2019/2/26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EB1DFBC-DE5D-4C35-9667-663670EFC9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5127" name="圖片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course_list.xl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course_list.xl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684213" y="2205039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zh-TW" altLang="en-US" b="1" dirty="0">
                <a:solidFill>
                  <a:srgbClr val="004800"/>
                </a:solidFill>
                <a:latin typeface="+mj-ea"/>
              </a:rPr>
              <a:t>大</a:t>
            </a:r>
            <a:r>
              <a:rPr lang="zh-TW" altLang="en-US" b="1" dirty="0" smtClean="0">
                <a:solidFill>
                  <a:srgbClr val="004800"/>
                </a:solidFill>
                <a:latin typeface="+mj-ea"/>
              </a:rPr>
              <a:t>葉服務學習執行說明</a:t>
            </a:r>
            <a:endParaRPr lang="zh-TW" altLang="en-US" b="1" dirty="0">
              <a:solidFill>
                <a:srgbClr val="004800"/>
              </a:solidFill>
              <a:latin typeface="+mj-ea"/>
            </a:endParaRPr>
          </a:p>
        </p:txBody>
      </p:sp>
      <p:sp>
        <p:nvSpPr>
          <p:cNvPr id="20483" name="副標題 3"/>
          <p:cNvSpPr>
            <a:spLocks noGrp="1"/>
          </p:cNvSpPr>
          <p:nvPr>
            <p:ph type="subTitle" idx="1"/>
          </p:nvPr>
        </p:nvSpPr>
        <p:spPr>
          <a:xfrm>
            <a:off x="2555776" y="3933057"/>
            <a:ext cx="6400800" cy="720650"/>
          </a:xfrm>
        </p:spPr>
        <p:txBody>
          <a:bodyPr/>
          <a:lstStyle/>
          <a:p>
            <a:pPr algn="r"/>
            <a:r>
              <a:rPr lang="zh-TW" altLang="en-US" sz="2600" dirty="0" smtClean="0">
                <a:solidFill>
                  <a:srgbClr val="542A00"/>
                </a:solidFill>
              </a:rPr>
              <a:t>課外活動暨服務學習中心：黃泰元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2726D-A73E-4F63-BCBE-A350AD29E06C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908720"/>
            <a:ext cx="8592783" cy="537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/>
          <p:cNvSpPr/>
          <p:nvPr/>
        </p:nvSpPr>
        <p:spPr>
          <a:xfrm>
            <a:off x="2195736" y="2276872"/>
            <a:ext cx="1080120" cy="864096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79826" y="155379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 (標題)"/>
                <a:ea typeface="標楷體" pitchFamily="65" charset="-120"/>
              </a:rPr>
              <a:t>點選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 (標題)"/>
                <a:ea typeface="標楷體" pitchFamily="65" charset="-120"/>
              </a:rPr>
              <a:t>選課</a:t>
            </a:r>
            <a:r>
              <a:rPr lang="zh-TW" altLang="en-US" sz="4400" b="1" dirty="0">
                <a:solidFill>
                  <a:srgbClr val="FF0000"/>
                </a:solidFill>
                <a:latin typeface="微軟正黑體 (標題)"/>
                <a:ea typeface="標楷體" pitchFamily="65" charset="-120"/>
              </a:rPr>
              <a:t>中心</a:t>
            </a:r>
            <a:endParaRPr lang="zh-TW" altLang="en-US" sz="4400" b="1" dirty="0">
              <a:solidFill>
                <a:srgbClr val="FF0000"/>
              </a:solidFill>
              <a:latin typeface="微軟正黑體 (標題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45B3-858D-4150-9512-081B98F6299A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  <p:sp>
        <p:nvSpPr>
          <p:cNvPr id="34821" name="矩形 6"/>
          <p:cNvSpPr>
            <a:spLocks noChangeArrowheads="1"/>
          </p:cNvSpPr>
          <p:nvPr/>
        </p:nvSpPr>
        <p:spPr bwMode="auto">
          <a:xfrm>
            <a:off x="8101014" y="5903913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hlinkClick r:id="rId2" action="ppaction://hlinkfile"/>
              </a:rPr>
              <a:t>課表</a:t>
            </a:r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96" y="998833"/>
            <a:ext cx="8225557" cy="514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>
          <a:xfrm>
            <a:off x="3370373" y="4447794"/>
            <a:ext cx="1561667" cy="77827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004049" y="4652964"/>
            <a:ext cx="1079500" cy="395288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6086996" y="4282891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>
                <a:solidFill>
                  <a:srgbClr val="FF0000"/>
                </a:solidFill>
              </a:rPr>
              <a:t>2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2" name="矩形圖說文字 1"/>
          <p:cNvSpPr/>
          <p:nvPr/>
        </p:nvSpPr>
        <p:spPr>
          <a:xfrm>
            <a:off x="372441" y="2060849"/>
            <a:ext cx="2520280" cy="1594857"/>
          </a:xfrm>
          <a:prstGeom prst="wedgeRectCallout">
            <a:avLst>
              <a:gd name="adj1" fmla="val 81684"/>
              <a:gd name="adj2" fmla="val 10050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/>
              <a:t>搜尋：</a:t>
            </a:r>
            <a:endParaRPr lang="en-US" altLang="zh-TW" dirty="0" smtClean="0"/>
          </a:p>
          <a:p>
            <a:r>
              <a:rPr lang="en-US" altLang="zh-TW" b="1" dirty="0" smtClean="0">
                <a:solidFill>
                  <a:srgbClr val="FF0066"/>
                </a:solidFill>
              </a:rPr>
              <a:t>1.</a:t>
            </a:r>
            <a:r>
              <a:rPr lang="zh-TW" altLang="en-US" b="1" dirty="0" smtClean="0">
                <a:solidFill>
                  <a:srgbClr val="FF0066"/>
                </a:solidFill>
              </a:rPr>
              <a:t>志願服務</a:t>
            </a:r>
            <a:endParaRPr lang="en-US" altLang="zh-TW" b="1" dirty="0" smtClean="0">
              <a:solidFill>
                <a:srgbClr val="FF0066"/>
              </a:solidFill>
            </a:endParaRPr>
          </a:p>
          <a:p>
            <a:r>
              <a:rPr lang="en-US" altLang="zh-TW" b="1" dirty="0" smtClean="0">
                <a:solidFill>
                  <a:srgbClr val="FF0066"/>
                </a:solidFill>
              </a:rPr>
              <a:t>2.</a:t>
            </a:r>
            <a:r>
              <a:rPr lang="zh-TW" altLang="en-US" b="1" dirty="0" smtClean="0">
                <a:solidFill>
                  <a:srgbClr val="FF0066"/>
                </a:solidFill>
              </a:rPr>
              <a:t>服務</a:t>
            </a:r>
            <a:endParaRPr lang="en-US" altLang="zh-TW" b="1" dirty="0" smtClean="0">
              <a:solidFill>
                <a:srgbClr val="FF0066"/>
              </a:solidFill>
            </a:endParaRPr>
          </a:p>
          <a:p>
            <a:r>
              <a:rPr lang="en-US" altLang="zh-TW" b="1" dirty="0" smtClean="0">
                <a:solidFill>
                  <a:srgbClr val="FF0066"/>
                </a:solidFill>
              </a:rPr>
              <a:t>3.</a:t>
            </a:r>
            <a:r>
              <a:rPr lang="zh-TW" altLang="en-US" b="1" dirty="0" smtClean="0">
                <a:solidFill>
                  <a:srgbClr val="FF0066"/>
                </a:solidFill>
              </a:rPr>
              <a:t>志工</a:t>
            </a:r>
            <a:endParaRPr lang="zh-TW" altLang="en-US" b="1" dirty="0">
              <a:solidFill>
                <a:srgbClr val="FF0066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98937" y="260649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搜尋課程</a:t>
            </a:r>
            <a:endParaRPr lang="zh-TW" altLang="en-US" sz="4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6B98A-214A-478A-AD1C-BA7CAC7B1B6E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8497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/>
          <p:cNvSpPr/>
          <p:nvPr/>
        </p:nvSpPr>
        <p:spPr>
          <a:xfrm>
            <a:off x="611560" y="2852738"/>
            <a:ext cx="1440160" cy="648271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79714" y="537648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66"/>
                </a:solidFill>
                <a:latin typeface="+mj-ea"/>
                <a:ea typeface="+mj-ea"/>
              </a:rPr>
              <a:t>點選前往報名並確認</a:t>
            </a:r>
            <a:endParaRPr lang="zh-TW" altLang="en-US" sz="4400" b="1" dirty="0">
              <a:solidFill>
                <a:srgbClr val="FF0066"/>
              </a:solidFill>
              <a:latin typeface="+mj-ea"/>
              <a:ea typeface="+mj-e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012" y="1603172"/>
            <a:ext cx="4499992" cy="42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>
          <a:xfrm>
            <a:off x="2627784" y="5085185"/>
            <a:ext cx="1440160" cy="648271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691854"/>
            <a:ext cx="4231011" cy="429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橢圓 11"/>
          <p:cNvSpPr/>
          <p:nvPr/>
        </p:nvSpPr>
        <p:spPr>
          <a:xfrm>
            <a:off x="4906784" y="4773053"/>
            <a:ext cx="1440160" cy="648271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1673895" y="2307303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 smtClean="0">
                <a:solidFill>
                  <a:srgbClr val="FF0000"/>
                </a:solidFill>
              </a:rPr>
              <a:t>1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4067944" y="4773052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>
                <a:solidFill>
                  <a:srgbClr val="FF0000"/>
                </a:solidFill>
              </a:rPr>
              <a:t>2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5" name="矩形 9"/>
          <p:cNvSpPr>
            <a:spLocks noChangeArrowheads="1"/>
          </p:cNvSpPr>
          <p:nvPr/>
        </p:nvSpPr>
        <p:spPr bwMode="auto">
          <a:xfrm>
            <a:off x="6086996" y="4282891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 smtClean="0">
                <a:solidFill>
                  <a:srgbClr val="FF0000"/>
                </a:solidFill>
              </a:rPr>
              <a:t>3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E506-5F36-4328-9843-210646CC581F}" type="slidenum">
              <a:rPr lang="zh-TW" altLang="en-US" smtClean="0"/>
              <a:pPr>
                <a:defRPr/>
              </a:pPr>
              <a:t>13</a:t>
            </a:fld>
            <a:endParaRPr lang="zh-TW" altLang="en-US" dirty="0"/>
          </a:p>
        </p:txBody>
      </p:sp>
      <p:sp>
        <p:nvSpPr>
          <p:cNvPr id="36868" name="矩形 6"/>
          <p:cNvSpPr>
            <a:spLocks noChangeArrowheads="1"/>
          </p:cNvSpPr>
          <p:nvPr/>
        </p:nvSpPr>
        <p:spPr bwMode="auto">
          <a:xfrm>
            <a:off x="8101014" y="5903913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hlinkClick r:id="rId2" action="ppaction://hlinkfile"/>
              </a:rPr>
              <a:t>課表</a:t>
            </a:r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91" y="890891"/>
            <a:ext cx="8208912" cy="51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橢圓 8"/>
          <p:cNvSpPr/>
          <p:nvPr/>
        </p:nvSpPr>
        <p:spPr>
          <a:xfrm>
            <a:off x="2744789" y="3356993"/>
            <a:ext cx="3483396" cy="493489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039273" y="2708920"/>
            <a:ext cx="17235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000" dirty="0" smtClean="0">
                <a:solidFill>
                  <a:srgbClr val="FF0000"/>
                </a:solidFill>
              </a:rPr>
              <a:t>點選上去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97541" y="121451"/>
            <a:ext cx="39068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66"/>
                </a:solidFill>
                <a:latin typeface="+mj-ea"/>
                <a:ea typeface="+mj-ea"/>
              </a:rPr>
              <a:t>進入課程介面</a:t>
            </a:r>
            <a:r>
              <a:rPr lang="en-US" altLang="zh-TW" sz="4400" b="1" dirty="0" smtClean="0">
                <a:solidFill>
                  <a:srgbClr val="FF0066"/>
                </a:solidFill>
                <a:latin typeface="+mj-ea"/>
                <a:ea typeface="+mj-ea"/>
              </a:rPr>
              <a:t>1</a:t>
            </a:r>
            <a:endParaRPr lang="zh-TW" altLang="en-US" sz="4400" b="1" dirty="0">
              <a:solidFill>
                <a:srgbClr val="FF0066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515AA-70CF-4BF4-BCEC-70D1E286E246}" type="slidenum">
              <a:rPr lang="zh-TW" altLang="en-US" smtClean="0"/>
              <a:pPr>
                <a:defRPr/>
              </a:pPr>
              <a:t>14</a:t>
            </a:fld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185787" cy="511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/>
          <p:cNvSpPr/>
          <p:nvPr/>
        </p:nvSpPr>
        <p:spPr>
          <a:xfrm>
            <a:off x="971600" y="1930361"/>
            <a:ext cx="2160240" cy="2650767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451265" y="3272820"/>
            <a:ext cx="17235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000" dirty="0" smtClean="0">
                <a:solidFill>
                  <a:srgbClr val="FF0000"/>
                </a:solidFill>
              </a:rPr>
              <a:t>進入課程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4335769" y="4797152"/>
            <a:ext cx="1534696" cy="1426631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364088" y="4230063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 smtClean="0">
                <a:solidFill>
                  <a:srgbClr val="FF0000"/>
                </a:solidFill>
              </a:rPr>
              <a:t>2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83087" y="1772816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 smtClean="0">
                <a:solidFill>
                  <a:srgbClr val="FF0000"/>
                </a:solidFill>
              </a:rPr>
              <a:t>1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51722" y="332657"/>
            <a:ext cx="39068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66"/>
                </a:solidFill>
                <a:latin typeface="+mj-ea"/>
                <a:ea typeface="+mj-ea"/>
              </a:rPr>
              <a:t>進入課程介面</a:t>
            </a:r>
            <a:r>
              <a:rPr lang="en-US" altLang="zh-TW" sz="4400" b="1" dirty="0" smtClean="0">
                <a:solidFill>
                  <a:srgbClr val="FF0066"/>
                </a:solidFill>
                <a:latin typeface="+mj-ea"/>
                <a:ea typeface="+mj-ea"/>
              </a:rPr>
              <a:t>2</a:t>
            </a:r>
            <a:endParaRPr lang="zh-TW" altLang="en-US" sz="4400" b="1" dirty="0">
              <a:solidFill>
                <a:srgbClr val="FF0066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9188" y="18864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上課ㄌ</a:t>
            </a:r>
            <a:r>
              <a:rPr lang="en-US" altLang="zh-TW" b="1" dirty="0" smtClean="0">
                <a:solidFill>
                  <a:srgbClr val="FF0066"/>
                </a:solidFill>
                <a:latin typeface="微軟正黑體 (標題)"/>
              </a:rPr>
              <a:t>~~</a:t>
            </a:r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建議用</a:t>
            </a:r>
            <a:r>
              <a:rPr lang="en-US" altLang="zh-TW" b="1" dirty="0" smtClean="0">
                <a:solidFill>
                  <a:srgbClr val="FF0066"/>
                </a:solidFill>
                <a:latin typeface="微軟正黑體 (標題)"/>
              </a:rPr>
              <a:t>IE</a:t>
            </a:r>
            <a:endParaRPr lang="zh-TW" altLang="en-US" b="1" dirty="0">
              <a:solidFill>
                <a:srgbClr val="FF0066"/>
              </a:solidFill>
              <a:latin typeface="微軟正黑體 (標題)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EEF9A-A200-4194-AF2C-48A90FE02D4D}" type="slidenum">
              <a:rPr lang="zh-TW" altLang="en-US" smtClean="0"/>
              <a:pPr>
                <a:defRPr/>
              </a:pPr>
              <a:t>15</a:t>
            </a:fld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1"/>
            <a:ext cx="7272808" cy="454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97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66"/>
                </a:solidFill>
              </a:rPr>
              <a:t>完成後可列印證明</a:t>
            </a: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EEF9A-A200-4194-AF2C-48A90FE02D4D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06489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6732240" y="3933057"/>
            <a:ext cx="1534696" cy="1426631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807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69E72-0138-4B2E-AF50-A4F05D88AE89}" type="slidenum">
              <a:rPr lang="zh-TW" altLang="en-US" smtClean="0"/>
              <a:pPr>
                <a:defRPr/>
              </a:pPr>
              <a:t>17</a:t>
            </a:fld>
            <a:endParaRPr lang="zh-TW" altLang="en-US" dirty="0"/>
          </a:p>
        </p:txBody>
      </p:sp>
      <p:pic>
        <p:nvPicPr>
          <p:cNvPr id="39939" name="Picture 2" descr="C:\Users\OWNER\Desktop\志願服務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15888"/>
            <a:ext cx="5367339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矩形 4"/>
          <p:cNvSpPr>
            <a:spLocks noChangeArrowheads="1"/>
          </p:cNvSpPr>
          <p:nvPr/>
        </p:nvSpPr>
        <p:spPr bwMode="auto">
          <a:xfrm>
            <a:off x="5399090" y="1587500"/>
            <a:ext cx="37753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影本→備註學號→送交課外中心</a:t>
            </a:r>
            <a:endParaRPr lang="zh-TW" altLang="en-US" sz="2000"/>
          </a:p>
        </p:txBody>
      </p:sp>
      <p:sp>
        <p:nvSpPr>
          <p:cNvPr id="39941" name="矩形 6"/>
          <p:cNvSpPr>
            <a:spLocks noChangeArrowheads="1"/>
          </p:cNvSpPr>
          <p:nvPr/>
        </p:nvSpPr>
        <p:spPr bwMode="auto">
          <a:xfrm>
            <a:off x="6881813" y="2198688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◎建議授課為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小時</a:t>
            </a:r>
            <a:endParaRPr lang="zh-TW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B46E3-5397-476E-A66B-13A106892C4E}" type="slidenum">
              <a:rPr lang="zh-TW" altLang="en-US"/>
              <a:pPr>
                <a:defRPr/>
              </a:pPr>
              <a:t>18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435613" y="62068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小小分享大葉服務學習</a:t>
            </a:r>
            <a:r>
              <a:rPr lang="en-US" altLang="zh-TW" b="1" dirty="0" smtClean="0">
                <a:solidFill>
                  <a:srgbClr val="FF0066"/>
                </a:solidFill>
                <a:latin typeface="微軟正黑體 (標題)"/>
              </a:rPr>
              <a:t>50</a:t>
            </a:r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小時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C811D-4B6D-4145-ACCC-D93AFE63F4C2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  <p:sp>
        <p:nvSpPr>
          <p:cNvPr id="30724" name="文字方塊 3"/>
          <p:cNvSpPr txBox="1">
            <a:spLocks noChangeArrowheads="1"/>
          </p:cNvSpPr>
          <p:nvPr/>
        </p:nvSpPr>
        <p:spPr bwMode="auto">
          <a:xfrm>
            <a:off x="468314" y="1844676"/>
            <a:ext cx="8784206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校內服務</a:t>
            </a:r>
            <a:r>
              <a:rPr lang="en-US" altLang="zh-TW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基本勞作教育</a:t>
            </a:r>
            <a:r>
              <a:rPr lang="en-US" altLang="zh-TW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小時</a:t>
            </a:r>
            <a:endParaRPr lang="en-US" altLang="zh-TW" sz="3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校內服務</a:t>
            </a:r>
            <a:r>
              <a:rPr lang="en-US" altLang="zh-TW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協助院系單位服務</a:t>
            </a:r>
            <a:r>
              <a:rPr lang="en-US" altLang="zh-TW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小時</a:t>
            </a:r>
            <a:endParaRPr lang="en-US" altLang="zh-TW" sz="30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校外服務及國際志工，兩項最高都可</a:t>
            </a:r>
            <a:endParaRPr lang="en-US" altLang="zh-TW" sz="30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採計</a:t>
            </a:r>
            <a:r>
              <a:rPr lang="en-US" altLang="zh-TW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小時</a:t>
            </a:r>
            <a:endParaRPr lang="en-US" altLang="zh-TW" sz="3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志願服務及相關志工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研習</a:t>
            </a: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時數</a:t>
            </a:r>
            <a:r>
              <a:rPr lang="en-US" altLang="zh-TW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小時。</a:t>
            </a:r>
            <a:endParaRPr lang="en-US" altLang="zh-TW" sz="3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	</a:t>
            </a:r>
            <a:endParaRPr lang="zh-TW" altLang="en-US" sz="2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64288" y="3645024"/>
            <a:ext cx="5806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/>
              </a:rPr>
              <a:t></a:t>
            </a:r>
            <a:endParaRPr lang="zh-TW" altLang="en-US" sz="3000" b="1" dirty="0">
              <a:solidFill>
                <a:srgbClr val="FF0000"/>
              </a:solidFill>
            </a:endParaRPr>
          </a:p>
        </p:txBody>
      </p:sp>
      <p:pic>
        <p:nvPicPr>
          <p:cNvPr id="30728" name="Picture 8" descr="https://encrypted-tbn1.gstatic.com/images?q=tbn:ANd9GcTOInpeSaa2iWxo8evraV8kr7R-1dDiZ-MHIldXckwtiGbRXS7I9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454592" y="5539330"/>
            <a:ext cx="1444704" cy="6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435613" y="62068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小小分享大葉服務學習</a:t>
            </a:r>
            <a:r>
              <a:rPr lang="en-US" altLang="zh-TW" b="1" dirty="0" smtClean="0">
                <a:solidFill>
                  <a:srgbClr val="FF0066"/>
                </a:solidFill>
                <a:latin typeface="微軟正黑體 (標題)"/>
              </a:rPr>
              <a:t>50</a:t>
            </a:r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小時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C811D-4B6D-4145-ACCC-D93AFE63F4C2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  <p:sp>
        <p:nvSpPr>
          <p:cNvPr id="30724" name="文字方塊 3"/>
          <p:cNvSpPr txBox="1">
            <a:spLocks noChangeArrowheads="1"/>
          </p:cNvSpPr>
          <p:nvPr/>
        </p:nvSpPr>
        <p:spPr bwMode="auto">
          <a:xfrm>
            <a:off x="468314" y="1844676"/>
            <a:ext cx="89282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校內服務</a:t>
            </a:r>
            <a:r>
              <a:rPr lang="en-US" altLang="zh-TW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基本勞作教育</a:t>
            </a:r>
            <a:r>
              <a:rPr lang="en-US" altLang="zh-TW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小時</a:t>
            </a:r>
            <a:endParaRPr lang="en-US" altLang="zh-TW" sz="3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(1)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大一時可透過系上分配的校園環境清理完成</a:t>
            </a:r>
            <a:r>
              <a:rPr lang="en-US" altLang="zh-TW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	</a:t>
            </a:r>
            <a:endParaRPr lang="en-US" altLang="zh-TW" sz="26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若大一尚未完成，可到課外中心參加每學期開設的</a:t>
            </a:r>
            <a:endParaRPr lang="en-US" altLang="zh-TW" sz="26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  勞作教育班完成。</a:t>
            </a:r>
            <a:endParaRPr lang="zh-TW" altLang="en-US" sz="2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64288" y="3645024"/>
            <a:ext cx="5806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/>
              </a:rPr>
              <a:t></a:t>
            </a:r>
            <a:endParaRPr lang="zh-TW" altLang="en-US" sz="3000" b="1" dirty="0">
              <a:solidFill>
                <a:srgbClr val="FF0000"/>
              </a:solidFill>
            </a:endParaRPr>
          </a:p>
        </p:txBody>
      </p:sp>
      <p:pic>
        <p:nvPicPr>
          <p:cNvPr id="30728" name="Picture 8" descr="https://encrypted-tbn1.gstatic.com/images?q=tbn:ANd9GcTOInpeSaa2iWxo8evraV8kr7R-1dDiZ-MHIldXckwtiGbRXS7I9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365103"/>
            <a:ext cx="32766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992885" y="3568080"/>
            <a:ext cx="7879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※若發現手冊登記，但學校系統沒有登錄，不用緊張，請在學期期間</a:t>
            </a:r>
            <a:endParaRPr lang="en-US" altLang="zh-TW" sz="2000" b="1" dirty="0" smtClean="0">
              <a:solidFill>
                <a:srgbClr val="FF0000"/>
              </a:solidFill>
              <a:latin typeface="新細明體"/>
              <a:ea typeface="新細明體"/>
            </a:endParaRPr>
          </a:p>
          <a:p>
            <a:r>
              <a:rPr lang="zh-TW" altLang="en-US" sz="2000" b="1" dirty="0">
                <a:solidFill>
                  <a:srgbClr val="FF0000"/>
                </a:solidFill>
                <a:latin typeface="新細明體"/>
                <a:ea typeface="新細明體"/>
              </a:rPr>
              <a:t> </a:t>
            </a:r>
            <a:r>
              <a:rPr lang="zh-TW" altLang="en-US" sz="20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   將服務資料和手冊送交課外中心即時登錄即可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435613" y="62068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小小分享大葉服務學習</a:t>
            </a:r>
            <a:r>
              <a:rPr lang="en-US" altLang="zh-TW" b="1" dirty="0" smtClean="0">
                <a:solidFill>
                  <a:srgbClr val="FF0066"/>
                </a:solidFill>
                <a:latin typeface="微軟正黑體 (標題)"/>
              </a:rPr>
              <a:t>50</a:t>
            </a:r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小時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C811D-4B6D-4145-ACCC-D93AFE63F4C2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30724" name="文字方塊 3"/>
          <p:cNvSpPr txBox="1">
            <a:spLocks noChangeArrowheads="1"/>
          </p:cNvSpPr>
          <p:nvPr/>
        </p:nvSpPr>
        <p:spPr bwMode="auto">
          <a:xfrm>
            <a:off x="468314" y="1844676"/>
            <a:ext cx="8928222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校內服務</a:t>
            </a:r>
            <a:r>
              <a:rPr lang="en-US" altLang="zh-TW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協助院系單位服務</a:t>
            </a:r>
            <a:r>
              <a:rPr lang="en-US" altLang="zh-TW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小時</a:t>
            </a:r>
            <a:endParaRPr lang="en-US" altLang="zh-TW" sz="3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可針對系上或行政單位舉辦活動時，協助單任活</a:t>
            </a:r>
            <a:endParaRPr lang="en-US" altLang="zh-TW" sz="30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動志工服務。</a:t>
            </a:r>
            <a:endParaRPr lang="en-US" altLang="zh-TW" sz="30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3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	</a:t>
            </a:r>
            <a:endParaRPr lang="zh-TW" altLang="en-US" sz="2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28" name="Picture 8" descr="https://encrypted-tbn1.gstatic.com/images?q=tbn:ANd9GcTOInpeSaa2iWxo8evraV8kr7R-1dDiZ-MHIldXckwtiGbRXS7I9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5728" y="4869160"/>
            <a:ext cx="2448272" cy="10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899592" y="3284984"/>
            <a:ext cx="7879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※若發現手冊登記，但學校系統沒有登錄，不用緊張，請在學期期間</a:t>
            </a:r>
            <a:endParaRPr lang="en-US" altLang="zh-TW" sz="2000" b="1" dirty="0" smtClean="0">
              <a:solidFill>
                <a:srgbClr val="FF0000"/>
              </a:solidFill>
              <a:latin typeface="新細明體"/>
              <a:ea typeface="新細明體"/>
            </a:endParaRPr>
          </a:p>
          <a:p>
            <a:r>
              <a:rPr lang="zh-TW" altLang="en-US" sz="2000" b="1" dirty="0">
                <a:solidFill>
                  <a:srgbClr val="FF0000"/>
                </a:solidFill>
                <a:latin typeface="新細明體"/>
                <a:ea typeface="新細明體"/>
              </a:rPr>
              <a:t> </a:t>
            </a:r>
            <a:r>
              <a:rPr lang="zh-TW" altLang="en-US" sz="20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   將服務資料和手冊送交課外中心即時登錄即可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435613" y="62068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小小分享大葉服務學習</a:t>
            </a:r>
            <a:r>
              <a:rPr lang="en-US" altLang="zh-TW" b="1" dirty="0" smtClean="0">
                <a:solidFill>
                  <a:srgbClr val="FF0066"/>
                </a:solidFill>
                <a:latin typeface="微軟正黑體 (標題)"/>
              </a:rPr>
              <a:t>50</a:t>
            </a:r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小時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C811D-4B6D-4145-ACCC-D93AFE63F4C2}" type="slidenum">
              <a:rPr lang="zh-TW" altLang="en-US" smtClean="0"/>
              <a:pPr>
                <a:defRPr/>
              </a:pPr>
              <a:t>5</a:t>
            </a:fld>
            <a:endParaRPr lang="zh-TW" altLang="en-US" dirty="0"/>
          </a:p>
        </p:txBody>
      </p:sp>
      <p:sp>
        <p:nvSpPr>
          <p:cNvPr id="30724" name="文字方塊 3"/>
          <p:cNvSpPr txBox="1">
            <a:spLocks noChangeArrowheads="1"/>
          </p:cNvSpPr>
          <p:nvPr/>
        </p:nvSpPr>
        <p:spPr bwMode="auto">
          <a:xfrm>
            <a:off x="468314" y="1854324"/>
            <a:ext cx="878420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校外服務及國際志工，兩項最高都可採計</a:t>
            </a:r>
            <a:r>
              <a:rPr lang="en-US" altLang="zh-TW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小時</a:t>
            </a:r>
            <a:endParaRPr lang="en-US" altLang="zh-TW" sz="3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針對校外公益、弱勢和公部門活動志工服務，</a:t>
            </a:r>
            <a:endParaRPr lang="en-US" altLang="zh-TW" sz="30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最高可採計</a:t>
            </a:r>
            <a:r>
              <a:rPr lang="en-US" altLang="zh-TW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小時。</a:t>
            </a:r>
            <a:endParaRPr lang="en-US" altLang="zh-TW" sz="30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參與校內國際志工團隊或校外公益機構舉辦</a:t>
            </a:r>
            <a:endParaRPr lang="en-US" altLang="zh-TW" sz="30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的國際服務，最高可採計</a:t>
            </a:r>
            <a:r>
              <a:rPr lang="en-US" altLang="zh-TW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小時。 </a:t>
            </a:r>
            <a:endParaRPr lang="en-US" altLang="zh-TW" sz="3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	</a:t>
            </a:r>
            <a:endParaRPr lang="zh-TW" altLang="en-US" sz="2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27984" y="4508112"/>
            <a:ext cx="4288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新細明體"/>
                <a:ea typeface="新細明體"/>
              </a:rPr>
              <a:t>※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檢附服務證明到課外中心登錄即可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0728" name="Picture 8" descr="https://encrypted-tbn1.gstatic.com/images?q=tbn:ANd9GcTOInpeSaa2iWxo8evraV8kr7R-1dDiZ-MHIldXckwtiGbRXS7I9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454592" y="5539330"/>
            <a:ext cx="1444704" cy="6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2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435613" y="62068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小小分享大葉服務學習</a:t>
            </a:r>
            <a:r>
              <a:rPr lang="en-US" altLang="zh-TW" b="1" dirty="0" smtClean="0">
                <a:solidFill>
                  <a:srgbClr val="FF0066"/>
                </a:solidFill>
                <a:latin typeface="微軟正黑體 (標題)"/>
              </a:rPr>
              <a:t>50</a:t>
            </a:r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小時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C811D-4B6D-4145-ACCC-D93AFE63F4C2}" type="slidenum">
              <a:rPr lang="zh-TW" altLang="en-US" smtClean="0"/>
              <a:pPr>
                <a:defRPr/>
              </a:pPr>
              <a:t>6</a:t>
            </a:fld>
            <a:endParaRPr lang="zh-TW" altLang="en-US" dirty="0"/>
          </a:p>
        </p:txBody>
      </p:sp>
      <p:sp>
        <p:nvSpPr>
          <p:cNvPr id="30724" name="文字方塊 3"/>
          <p:cNvSpPr txBox="1">
            <a:spLocks noChangeArrowheads="1"/>
          </p:cNvSpPr>
          <p:nvPr/>
        </p:nvSpPr>
        <p:spPr bwMode="auto">
          <a:xfrm>
            <a:off x="468314" y="1844676"/>
            <a:ext cx="8784206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志願服務及相關志工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研習</a:t>
            </a: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時數</a:t>
            </a:r>
            <a:r>
              <a:rPr lang="en-US" altLang="zh-TW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小時。</a:t>
            </a:r>
            <a:endParaRPr lang="en-US" altLang="zh-TW" sz="30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參與志工課程研習或志願服務訓練等，建議可</a:t>
            </a:r>
            <a:endParaRPr lang="en-US" altLang="zh-TW" sz="30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至台北</a:t>
            </a:r>
            <a:r>
              <a:rPr lang="en-US" altLang="zh-TW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大線上上課。</a:t>
            </a:r>
            <a:endParaRPr lang="en-US" altLang="zh-TW" sz="3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	</a:t>
            </a:r>
            <a:endParaRPr lang="zh-TW" altLang="en-US" sz="2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28" name="Picture 8" descr="https://encrypted-tbn1.gstatic.com/images?q=tbn:ANd9GcTOInpeSaa2iWxo8evraV8kr7R-1dDiZ-MHIldXckwtiGbRXS7I9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454592" y="5539330"/>
            <a:ext cx="1444704" cy="6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748712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小小分享大葉服務學習</a:t>
            </a:r>
            <a:r>
              <a:rPr lang="en-US" altLang="zh-TW" b="1" dirty="0" smtClean="0">
                <a:solidFill>
                  <a:srgbClr val="FF0066"/>
                </a:solidFill>
                <a:latin typeface="微軟正黑體 (標題)"/>
              </a:rPr>
              <a:t>50</a:t>
            </a:r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小時</a:t>
            </a:r>
            <a:r>
              <a:rPr lang="en-US" altLang="zh-TW" b="1" dirty="0" smtClean="0">
                <a:solidFill>
                  <a:srgbClr val="FF0066"/>
                </a:solidFill>
                <a:latin typeface="微軟正黑體 (標題)"/>
              </a:rPr>
              <a:t>(</a:t>
            </a:r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續</a:t>
            </a:r>
            <a:r>
              <a:rPr lang="en-US" altLang="zh-TW" b="1" dirty="0" smtClean="0">
                <a:solidFill>
                  <a:srgbClr val="FF0066"/>
                </a:solidFill>
                <a:latin typeface="微軟正黑體 (標題)"/>
              </a:rPr>
              <a:t>)</a:t>
            </a:r>
            <a:endParaRPr lang="zh-TW" altLang="en-US" b="1" dirty="0" smtClean="0">
              <a:solidFill>
                <a:srgbClr val="FF0066"/>
              </a:solidFill>
              <a:latin typeface="微軟正黑體 (標題)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EB6B0-4B43-4985-A101-0735841BDD0E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  <p:sp>
        <p:nvSpPr>
          <p:cNvPr id="31748" name="文字方塊 3"/>
          <p:cNvSpPr txBox="1">
            <a:spLocks noChangeArrowheads="1"/>
          </p:cNvSpPr>
          <p:nvPr/>
        </p:nvSpPr>
        <p:spPr bwMode="auto">
          <a:xfrm>
            <a:off x="539751" y="1628776"/>
            <a:ext cx="7848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台北</a:t>
            </a:r>
            <a:r>
              <a:rPr lang="en-US" altLang="zh-TW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大</a:t>
            </a:r>
            <a:endParaRPr lang="en-US" altLang="zh-TW" sz="2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http://elearning.taipei.gov.tw	</a:t>
            </a:r>
            <a:endParaRPr lang="zh-TW" altLang="en-US" sz="2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6" descr="https://encrypted-tbn1.gstatic.com/images?q=tbn:ANd9GcTKf9BRVFnF4AwmQy6os6-HVltSnNhVsd7fwQjJHDZKDZ2NkNZfq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573016"/>
            <a:ext cx="2232248" cy="167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2535283"/>
            <a:ext cx="5535891" cy="345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748712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小小分享大葉服務學習</a:t>
            </a:r>
            <a:r>
              <a:rPr lang="en-US" altLang="zh-TW" b="1" dirty="0" smtClean="0">
                <a:solidFill>
                  <a:srgbClr val="FF0066"/>
                </a:solidFill>
                <a:latin typeface="微軟正黑體 (標題)"/>
              </a:rPr>
              <a:t>50</a:t>
            </a:r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小時</a:t>
            </a:r>
            <a:r>
              <a:rPr lang="en-US" altLang="zh-TW" b="1" dirty="0" smtClean="0">
                <a:solidFill>
                  <a:srgbClr val="FF0066"/>
                </a:solidFill>
                <a:latin typeface="微軟正黑體 (標題)"/>
              </a:rPr>
              <a:t>(</a:t>
            </a:r>
            <a:r>
              <a:rPr lang="zh-TW" altLang="en-US" b="1" dirty="0" smtClean="0">
                <a:solidFill>
                  <a:srgbClr val="FF0066"/>
                </a:solidFill>
                <a:latin typeface="微軟正黑體 (標題)"/>
              </a:rPr>
              <a:t>續</a:t>
            </a:r>
            <a:r>
              <a:rPr lang="en-US" altLang="zh-TW" b="1" dirty="0" smtClean="0">
                <a:solidFill>
                  <a:srgbClr val="FF0066"/>
                </a:solidFill>
                <a:latin typeface="微軟正黑體 (標題)"/>
              </a:rPr>
              <a:t>)</a:t>
            </a:r>
            <a:endParaRPr lang="zh-TW" altLang="en-US" b="1" dirty="0" smtClean="0">
              <a:solidFill>
                <a:srgbClr val="FF0066"/>
              </a:solidFill>
              <a:latin typeface="微軟正黑體 (標題)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D6F60-9495-44D8-B6F5-537730F500FE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sp>
        <p:nvSpPr>
          <p:cNvPr id="32772" name="文字方塊 3"/>
          <p:cNvSpPr txBox="1">
            <a:spLocks noChangeArrowheads="1"/>
          </p:cNvSpPr>
          <p:nvPr/>
        </p:nvSpPr>
        <p:spPr bwMode="auto">
          <a:xfrm>
            <a:off x="539751" y="2060575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註冊→選課中心→選課查詢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志願服務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→報名</a:t>
            </a:r>
            <a:endParaRPr lang="en-US" altLang="zh-TW" sz="26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選單上課→上課去→統計時數→列印證明</a:t>
            </a:r>
            <a:endParaRPr lang="zh-TW" altLang="en-US" sz="2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2774" name="Picture 6" descr="https://encrypted-tbn3.gstatic.com/images?q=tbn:ANd9GcStQb4Kc6Wlntw2jHdSKKMg_dkhWkO42LV2J1htu-1ErWb-oRO1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1" y="3068961"/>
            <a:ext cx="3690164" cy="219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 (標題)"/>
                <a:ea typeface="標楷體" pitchFamily="65" charset="-120"/>
              </a:rPr>
              <a:t>台北</a:t>
            </a:r>
            <a:r>
              <a:rPr lang="en-US" altLang="zh-TW" b="1" dirty="0" smtClean="0">
                <a:solidFill>
                  <a:srgbClr val="FF0000"/>
                </a:solidFill>
                <a:latin typeface="微軟正黑體 (標題)"/>
                <a:ea typeface="標楷體" pitchFamily="65" charset="-120"/>
              </a:rPr>
              <a:t>E</a:t>
            </a:r>
            <a:r>
              <a:rPr lang="zh-TW" altLang="en-US" b="1" dirty="0" smtClean="0">
                <a:solidFill>
                  <a:srgbClr val="FF0000"/>
                </a:solidFill>
                <a:latin typeface="微軟正黑體 (標題)"/>
                <a:ea typeface="標楷體" pitchFamily="65" charset="-120"/>
              </a:rPr>
              <a:t>大帳號申請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EEF9A-A200-4194-AF2C-48A90FE02D4D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251520" y="1412776"/>
            <a:ext cx="864096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台北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大自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108.01.01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開始起，新申請者須透過自然人憑證進行金質會員認證，方可正常登錄上課。</a:t>
            </a:r>
            <a:endParaRPr lang="en-US" altLang="zh-TW" sz="26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若無自然人憑證者，請洽各鄉政市戶政事務所辦理自然人卡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工本費約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。 </a:t>
            </a:r>
            <a:endParaRPr lang="zh-TW" altLang="en-US" sz="2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3637987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參考：</a:t>
            </a:r>
            <a:endParaRPr lang="en-US" altLang="zh-TW" dirty="0" smtClean="0"/>
          </a:p>
          <a:p>
            <a:r>
              <a:rPr lang="zh-TW" altLang="en-US" dirty="0" smtClean="0"/>
              <a:t>          員林戶政事務所</a:t>
            </a:r>
            <a:endParaRPr lang="en-US" altLang="zh-TW" dirty="0" smtClean="0"/>
          </a:p>
          <a:p>
            <a:r>
              <a:rPr lang="zh-TW" altLang="en-US" dirty="0" smtClean="0"/>
              <a:t>          地址</a:t>
            </a:r>
            <a:r>
              <a:rPr lang="zh-TW" altLang="en-US" dirty="0"/>
              <a:t>： </a:t>
            </a:r>
            <a:r>
              <a:rPr lang="en-US" altLang="zh-TW" dirty="0"/>
              <a:t>510</a:t>
            </a:r>
            <a:r>
              <a:rPr lang="zh-TW" altLang="en-US" dirty="0"/>
              <a:t>彰化縣員林市和平東街</a:t>
            </a:r>
            <a:r>
              <a:rPr lang="en-US" altLang="zh-TW" dirty="0"/>
              <a:t>1</a:t>
            </a:r>
            <a:r>
              <a:rPr lang="zh-TW" altLang="en-US" dirty="0" smtClean="0"/>
              <a:t>號 </a:t>
            </a:r>
            <a:endParaRPr lang="zh-TW" altLang="en-US" dirty="0"/>
          </a:p>
          <a:p>
            <a:r>
              <a:rPr lang="zh-TW" altLang="en-US" dirty="0" smtClean="0"/>
              <a:t>          開放</a:t>
            </a:r>
            <a:r>
              <a:rPr lang="zh-TW" altLang="en-US" dirty="0"/>
              <a:t>時間</a:t>
            </a:r>
            <a:r>
              <a:rPr lang="zh-TW" altLang="en-US" dirty="0" smtClean="0"/>
              <a:t>：</a:t>
            </a:r>
            <a:r>
              <a:rPr lang="en-US" altLang="zh-TW" dirty="0" smtClean="0"/>
              <a:t>08:00~17:00 </a:t>
            </a:r>
            <a:endParaRPr lang="en-US" altLang="zh-TW" dirty="0"/>
          </a:p>
          <a:p>
            <a:r>
              <a:rPr lang="zh-TW" altLang="en-US" dirty="0" smtClean="0"/>
              <a:t>           電話</a:t>
            </a:r>
            <a:r>
              <a:rPr lang="zh-TW" altLang="en-US" dirty="0"/>
              <a:t>： </a:t>
            </a:r>
            <a:r>
              <a:rPr lang="en-US" altLang="zh-TW" dirty="0"/>
              <a:t>04 836 8395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02165"/>
            <a:ext cx="3399969" cy="189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578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8900</TotalTime>
  <Words>583</Words>
  <Application>Microsoft Office PowerPoint</Application>
  <PresentationFormat>如螢幕大小 (4:3)</PresentationFormat>
  <Paragraphs>96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18</vt:i4>
      </vt:variant>
    </vt:vector>
  </HeadingPairs>
  <TitlesOfParts>
    <vt:vector size="31" baseType="lpstr">
      <vt:lpstr>Arial</vt:lpstr>
      <vt:lpstr>新細明體</vt:lpstr>
      <vt:lpstr>微軟正黑體</vt:lpstr>
      <vt:lpstr>Calibri</vt:lpstr>
      <vt:lpstr>標楷體</vt:lpstr>
      <vt:lpstr>Wingdings</vt:lpstr>
      <vt:lpstr>微軟正黑體 (標題)</vt:lpstr>
      <vt:lpstr>Times New Roman</vt:lpstr>
      <vt:lpstr>Office 佈景主題</vt:lpstr>
      <vt:lpstr>1_Office 佈景主題</vt:lpstr>
      <vt:lpstr>2_Office 佈景主題</vt:lpstr>
      <vt:lpstr>3_Office 佈景主題</vt:lpstr>
      <vt:lpstr>4_Office 佈景主題</vt:lpstr>
      <vt:lpstr>大葉服務學習執行說明</vt:lpstr>
      <vt:lpstr>小小分享大葉服務學習50小時</vt:lpstr>
      <vt:lpstr>小小分享大葉服務學習50小時</vt:lpstr>
      <vt:lpstr>小小分享大葉服務學習50小時</vt:lpstr>
      <vt:lpstr>小小分享大葉服務學習50小時</vt:lpstr>
      <vt:lpstr>小小分享大葉服務學習50小時</vt:lpstr>
      <vt:lpstr>小小分享大葉服務學習50小時(續)</vt:lpstr>
      <vt:lpstr>小小分享大葉服務學習50小時(續)</vt:lpstr>
      <vt:lpstr>台北E大帳號申請</vt:lpstr>
      <vt:lpstr>PowerPoint 簡報</vt:lpstr>
      <vt:lpstr>PowerPoint 簡報</vt:lpstr>
      <vt:lpstr>PowerPoint 簡報</vt:lpstr>
      <vt:lpstr>PowerPoint 簡報</vt:lpstr>
      <vt:lpstr>PowerPoint 簡報</vt:lpstr>
      <vt:lpstr>上課ㄌ~~建議用IE</vt:lpstr>
      <vt:lpstr>完成後可列印證明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校外諮詢委員會</dc:title>
  <dc:creator>dyu</dc:creator>
  <cp:lastModifiedBy>OWNER</cp:lastModifiedBy>
  <cp:revision>623</cp:revision>
  <cp:lastPrinted>2016-03-22T03:04:49Z</cp:lastPrinted>
  <dcterms:modified xsi:type="dcterms:W3CDTF">2019-02-26T08:55:37Z</dcterms:modified>
</cp:coreProperties>
</file>