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8" r:id="rId7"/>
    <p:sldId id="269" r:id="rId8"/>
    <p:sldId id="266" r:id="rId9"/>
    <p:sldId id="272" r:id="rId10"/>
    <p:sldId id="270" r:id="rId11"/>
    <p:sldId id="271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3366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718" autoAdjust="0"/>
  </p:normalViewPr>
  <p:slideViewPr>
    <p:cSldViewPr>
      <p:cViewPr varScale="1">
        <p:scale>
          <a:sx n="84" d="100"/>
          <a:sy n="84" d="100"/>
        </p:scale>
        <p:origin x="141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6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5A470-5F51-440C-8F5A-FA7EA1C5A565}" type="datetimeFigureOut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93276-79D4-4E1C-9D5C-73F5DDA941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47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1EB62-9B6E-4B29-98D2-F38EF5484D47}" type="datetimeFigureOut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34FDA-9EA4-452D-B050-6BEC3553D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7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34FDA-9EA4-452D-B050-6BEC3553D75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20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848600" cy="1927225"/>
          </a:xfrm>
        </p:spPr>
        <p:txBody>
          <a:bodyPr anchor="b">
            <a:noAutofit/>
          </a:bodyPr>
          <a:lstStyle>
            <a:lvl1pPr>
              <a:defRPr sz="5000" cap="all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413" y="400506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5CF3-CFD5-4F97-BBFB-84925BE40099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7170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F98A-2C85-4C88-9DB1-5D00A9DB9A20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79CD-40AB-4A94-A085-4A40CD311869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D803-C7E6-4B02-94BA-8445870C80BD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EFE0-91D2-4A37-AE8C-3F5EB18241F9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ED43-09FC-45CA-8EF5-50E2C0BEA0E7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E1074-C9FD-4DFE-A2EC-5050B1A5F8F0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230E-DFFD-49F4-81C1-0D70ED25C16F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354E-9CB1-4E91-A4EF-CE39513F3A14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B92F-0B14-4571-91EE-26D2257F7162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E965-2853-45F1-B320-ED1DA0A3C854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B858C6-8106-4E2E-8DE4-E92B65F282CD}" type="datetime1">
              <a:rPr lang="zh-TW" altLang="en-US" smtClean="0"/>
              <a:t>2017/2/13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115B2C-0B02-45B3-AB11-5DBA1AF10D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in.dyu.edu.tw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g.dyu.edu.tw/open_file.php?filename=971" TargetMode="External"/><Relationship Id="rId2" Type="http://schemas.openxmlformats.org/officeDocument/2006/relationships/hyperlink" Target="http://reg.dyu.edu.tw/open_file.php?filename=96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848872" cy="1944215"/>
          </a:xfrm>
        </p:spPr>
        <p:txBody>
          <a:bodyPr/>
          <a:lstStyle/>
          <a:p>
            <a:pPr algn="ctr"/>
            <a:r>
              <a:rPr lang="zh-TW" altLang="en-US" sz="5000" b="1" dirty="0"/>
              <a:t>大葉大學</a:t>
            </a:r>
            <a:r>
              <a:rPr lang="en-US" altLang="zh-TW" sz="5000" dirty="0"/>
              <a:t/>
            </a:r>
            <a:br>
              <a:rPr lang="en-US" altLang="zh-TW" sz="5000" dirty="0"/>
            </a:br>
            <a:r>
              <a:rPr lang="zh-TW" altLang="en-US" sz="5000" b="1" dirty="0"/>
              <a:t>學生資訊基本能力畢業門檻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10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學生版微軟校園授權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6800"/>
          </a:xfrm>
        </p:spPr>
        <p:txBody>
          <a:bodyPr/>
          <a:lstStyle/>
          <a:p>
            <a:r>
              <a:rPr lang="zh-TW" altLang="en-US" dirty="0" smtClean="0"/>
              <a:t>沒有</a:t>
            </a:r>
            <a:r>
              <a:rPr lang="en-US" altLang="zh-TW" dirty="0" smtClean="0"/>
              <a:t>Office 2010</a:t>
            </a:r>
            <a:r>
              <a:rPr lang="zh-TW" altLang="en-US" dirty="0" smtClean="0"/>
              <a:t>的同學，請到</a:t>
            </a:r>
            <a:r>
              <a:rPr lang="zh-TW" altLang="en-US" dirty="0"/>
              <a:t>微軟校園</a:t>
            </a:r>
            <a:r>
              <a:rPr lang="zh-TW" altLang="en-US" dirty="0" smtClean="0"/>
              <a:t>授權服務網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://win.dyu.edu.tw</a:t>
            </a:r>
            <a:r>
              <a:rPr lang="en-US" altLang="zh-TW" dirty="0" smtClean="0">
                <a:hlinkClick r:id="rId2"/>
              </a:rPr>
              <a:t>/</a:t>
            </a:r>
            <a:r>
              <a:rPr lang="zh-TW" altLang="en-US" dirty="0" smtClean="0"/>
              <a:t>，步驟如下</a:t>
            </a:r>
            <a:r>
              <a:rPr lang="zh-TW" altLang="en-US" dirty="0"/>
              <a:t>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6943193" cy="401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403648" y="429492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7E0000"/>
                </a:solidFill>
              </a:rPr>
              <a:t>請參閱安裝步驟，進行安裝。</a:t>
            </a:r>
            <a:endParaRPr lang="zh-TW" altLang="en-US" sz="2400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8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TQC</a:t>
            </a:r>
            <a:r>
              <a:rPr lang="zh-TW" altLang="en-US" dirty="0" smtClean="0"/>
              <a:t>練習系統的安裝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確定有</a:t>
            </a:r>
            <a:r>
              <a:rPr lang="en-US" altLang="zh-TW" dirty="0" smtClean="0"/>
              <a:t>Office 2010</a:t>
            </a:r>
            <a:r>
              <a:rPr lang="zh-TW" altLang="en-US" dirty="0" smtClean="0"/>
              <a:t>的同學，可直接安裝</a:t>
            </a:r>
            <a:r>
              <a:rPr lang="en-US" altLang="zh-TW" dirty="0" smtClean="0"/>
              <a:t>TQC</a:t>
            </a:r>
            <a:r>
              <a:rPr lang="zh-TW" altLang="en-US" dirty="0" smtClean="0"/>
              <a:t>練習系統</a:t>
            </a:r>
            <a:endParaRPr lang="en-US" altLang="zh-TW" dirty="0" smtClean="0"/>
          </a:p>
          <a:p>
            <a:r>
              <a:rPr lang="en-US" altLang="zh-TW" dirty="0" smtClean="0"/>
              <a:t>TQC</a:t>
            </a:r>
            <a:r>
              <a:rPr lang="zh-TW" altLang="zh-TW" sz="2800" dirty="0">
                <a:solidFill>
                  <a:srgbClr val="FF0000"/>
                </a:solidFill>
              </a:rPr>
              <a:t>題庫</a:t>
            </a:r>
            <a:r>
              <a:rPr lang="zh-TW" altLang="zh-TW" dirty="0"/>
              <a:t>及</a:t>
            </a:r>
            <a:r>
              <a:rPr lang="zh-TW" altLang="zh-TW" sz="2800" dirty="0">
                <a:solidFill>
                  <a:srgbClr val="FF0000"/>
                </a:solidFill>
              </a:rPr>
              <a:t>練習系統</a:t>
            </a:r>
            <a:r>
              <a:rPr lang="zh-TW" altLang="zh-TW" dirty="0"/>
              <a:t>在電算中心電腦教室</a:t>
            </a:r>
            <a:r>
              <a:rPr lang="en-US" altLang="zh-TW" dirty="0"/>
              <a:t>(A406</a:t>
            </a:r>
            <a:r>
              <a:rPr lang="zh-TW" altLang="zh-TW" dirty="0"/>
              <a:t>、</a:t>
            </a:r>
            <a:r>
              <a:rPr lang="en-US" altLang="zh-TW" dirty="0"/>
              <a:t>A407</a:t>
            </a:r>
            <a:r>
              <a:rPr lang="zh-TW" altLang="zh-TW" dirty="0"/>
              <a:t>、</a:t>
            </a:r>
            <a:r>
              <a:rPr lang="en-US" altLang="zh-TW" dirty="0"/>
              <a:t>A402-1)</a:t>
            </a:r>
            <a:r>
              <a:rPr lang="zh-TW" altLang="zh-TW" dirty="0"/>
              <a:t>，開機後藍色選單選擇第一項，請將</a:t>
            </a:r>
            <a:r>
              <a:rPr lang="zh-TW" altLang="zh-TW" dirty="0">
                <a:solidFill>
                  <a:srgbClr val="FF0000"/>
                </a:solidFill>
              </a:rPr>
              <a:t>桌面上</a:t>
            </a:r>
            <a:r>
              <a:rPr lang="zh-TW" altLang="zh-TW" dirty="0"/>
              <a:t>「</a:t>
            </a:r>
            <a:r>
              <a:rPr lang="en-US" altLang="zh-TW" dirty="0">
                <a:solidFill>
                  <a:srgbClr val="FF0000"/>
                </a:solidFill>
              </a:rPr>
              <a:t>TQC</a:t>
            </a:r>
            <a:r>
              <a:rPr lang="zh-TW" altLang="zh-TW" dirty="0">
                <a:solidFill>
                  <a:srgbClr val="FF0000"/>
                </a:solidFill>
              </a:rPr>
              <a:t>自行複製</a:t>
            </a:r>
            <a:r>
              <a:rPr lang="zh-TW" altLang="zh-TW" dirty="0"/>
              <a:t>」目錄，複製到隨身碟，即可回家安裝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網路下載請到網址 </a:t>
            </a:r>
            <a:r>
              <a:rPr lang="en-US" altLang="zh-TW" dirty="0" smtClean="0"/>
              <a:t>win.dyu.edu.tw </a:t>
            </a:r>
            <a:r>
              <a:rPr lang="zh-TW" altLang="en-US" dirty="0" smtClean="0"/>
              <a:t> 參閱</a:t>
            </a:r>
            <a:r>
              <a:rPr lang="zh-TW" altLang="en-US" dirty="0"/>
              <a:t>相關說明。</a:t>
            </a:r>
            <a:endParaRPr lang="zh-TW" altLang="zh-TW" dirty="0"/>
          </a:p>
          <a:p>
            <a:r>
              <a:rPr lang="zh-TW" altLang="zh-TW" dirty="0"/>
              <a:t>「</a:t>
            </a:r>
            <a:r>
              <a:rPr lang="en-US" altLang="zh-TW" dirty="0"/>
              <a:t>TQC</a:t>
            </a:r>
            <a:r>
              <a:rPr lang="zh-TW" altLang="zh-TW" dirty="0"/>
              <a:t>自行複製</a:t>
            </a:r>
            <a:r>
              <a:rPr lang="zh-TW" altLang="zh-TW" dirty="0" smtClean="0"/>
              <a:t>」</a:t>
            </a:r>
            <a:r>
              <a:rPr lang="en-US" altLang="zh-TW" dirty="0"/>
              <a:t>-</a:t>
            </a:r>
            <a:r>
              <a:rPr lang="en-US" altLang="zh-TW" dirty="0" smtClean="0"/>
              <a:t>TQC</a:t>
            </a:r>
            <a:r>
              <a:rPr lang="zh-TW" altLang="en-US" dirty="0"/>
              <a:t>練習系統安裝</a:t>
            </a:r>
            <a:r>
              <a:rPr lang="zh-TW" altLang="en-US" dirty="0" smtClean="0"/>
              <a:t>程式</a:t>
            </a:r>
            <a:r>
              <a:rPr lang="en-US" altLang="zh-TW" dirty="0" smtClean="0"/>
              <a:t>-</a:t>
            </a:r>
            <a:r>
              <a:rPr lang="zh-TW" altLang="en-US" dirty="0" smtClean="0"/>
              <a:t>便可看到</a:t>
            </a:r>
            <a:r>
              <a:rPr lang="en-US" altLang="zh-TW" dirty="0" smtClean="0"/>
              <a:t>setup</a:t>
            </a:r>
            <a:r>
              <a:rPr lang="zh-TW" altLang="en-US" dirty="0" smtClean="0"/>
              <a:t>的檔案和安裝序號，請點選安裝。</a:t>
            </a:r>
            <a:endParaRPr lang="en-US" altLang="zh-TW" dirty="0" smtClean="0"/>
          </a:p>
          <a:p>
            <a:r>
              <a:rPr lang="zh-TW" altLang="zh-TW" dirty="0" smtClean="0"/>
              <a:t>安裝</a:t>
            </a:r>
            <a:r>
              <a:rPr lang="zh-TW" altLang="en-US" dirty="0" smtClean="0"/>
              <a:t>到最</a:t>
            </a:r>
            <a:r>
              <a:rPr lang="zh-TW" altLang="zh-TW" dirty="0" smtClean="0"/>
              <a:t>後</a:t>
            </a:r>
            <a:r>
              <a:rPr lang="zh-TW" altLang="zh-TW" dirty="0"/>
              <a:t>，如果詢問是否更新到新版本，請按「是</a:t>
            </a:r>
            <a:r>
              <a:rPr lang="zh-TW" altLang="zh-TW" dirty="0" smtClean="0"/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602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學生資訊基本能力畢業門檻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有關資訊基本能力認列，各學年度所屬學制為大學日間部及四技部學生之認列版本如下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sz="1600" dirty="0" smtClean="0"/>
          </a:p>
          <a:p>
            <a:r>
              <a:rPr lang="zh-TW" altLang="en-US" sz="1600" dirty="0" smtClean="0"/>
              <a:t>註 </a:t>
            </a:r>
            <a:r>
              <a:rPr lang="en-US" altLang="zh-TW" sz="1600" dirty="0"/>
              <a:t>1</a:t>
            </a:r>
            <a:r>
              <a:rPr lang="zh-TW" altLang="en-US" sz="1600" dirty="0" smtClean="0"/>
              <a:t>：凡</a:t>
            </a:r>
            <a:r>
              <a:rPr lang="zh-TW" altLang="en-US" sz="1600" dirty="0"/>
              <a:t>通過上述表列</a:t>
            </a:r>
            <a:r>
              <a:rPr lang="en-US" altLang="zh-TW" sz="1600" dirty="0">
                <a:solidFill>
                  <a:srgbClr val="7030A0"/>
                </a:solidFill>
              </a:rPr>
              <a:t>PowerPoint, Word, </a:t>
            </a:r>
            <a:r>
              <a:rPr lang="en-US" altLang="zh-TW" sz="1600" dirty="0" smtClean="0">
                <a:solidFill>
                  <a:srgbClr val="7030A0"/>
                </a:solidFill>
              </a:rPr>
              <a:t>Excel</a:t>
            </a:r>
            <a:r>
              <a:rPr lang="zh-TW" altLang="en-US" sz="1600" dirty="0" smtClean="0"/>
              <a:t>等</a:t>
            </a:r>
            <a:r>
              <a:rPr lang="zh-TW" altLang="en-US" sz="1600" dirty="0" smtClean="0">
                <a:solidFill>
                  <a:srgbClr val="FF0000"/>
                </a:solidFill>
              </a:rPr>
              <a:t>任</a:t>
            </a:r>
            <a:r>
              <a:rPr lang="zh-TW" altLang="en-US" sz="1600" dirty="0">
                <a:solidFill>
                  <a:srgbClr val="FF0000"/>
                </a:solidFill>
              </a:rPr>
              <a:t>一科</a:t>
            </a:r>
            <a:r>
              <a:rPr lang="zh-TW" altLang="en-US" sz="1600" dirty="0"/>
              <a:t>之</a:t>
            </a:r>
            <a:r>
              <a:rPr lang="en-US" altLang="zh-TW" sz="1600" dirty="0">
                <a:solidFill>
                  <a:srgbClr val="FF0000"/>
                </a:solidFill>
              </a:rPr>
              <a:t>MOS, </a:t>
            </a:r>
            <a:r>
              <a:rPr lang="en-US" altLang="zh-TW" sz="1600" dirty="0" smtClean="0">
                <a:solidFill>
                  <a:srgbClr val="FF0000"/>
                </a:solidFill>
              </a:rPr>
              <a:t>TQC, MOCC</a:t>
            </a:r>
            <a:r>
              <a:rPr lang="zh-TW" altLang="en-US" sz="1600" dirty="0" smtClean="0"/>
              <a:t>或</a:t>
            </a:r>
            <a:r>
              <a:rPr lang="zh-TW" altLang="en-US" sz="1600" dirty="0"/>
              <a:t>中心所認可之證照</a:t>
            </a:r>
            <a:r>
              <a:rPr lang="zh-TW" altLang="en-US" sz="1600" dirty="0" smtClean="0"/>
              <a:t>者</a:t>
            </a:r>
            <a:r>
              <a:rPr lang="en-US" altLang="zh-TW" sz="1600" dirty="0" smtClean="0"/>
              <a:t>(</a:t>
            </a:r>
            <a:r>
              <a:rPr lang="zh-TW" altLang="en-US" sz="1600" dirty="0" smtClean="0">
                <a:solidFill>
                  <a:srgbClr val="7030A0"/>
                </a:solidFill>
              </a:rPr>
              <a:t>入學前亦可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，</a:t>
            </a:r>
            <a:r>
              <a:rPr lang="zh-TW" altLang="en-US" sz="1600" dirty="0"/>
              <a:t>即通過本校資訊基本能力畢業門檻。</a:t>
            </a:r>
          </a:p>
          <a:p>
            <a:r>
              <a:rPr lang="zh-TW" altLang="en-US" sz="1600" dirty="0"/>
              <a:t>註 </a:t>
            </a:r>
            <a:r>
              <a:rPr lang="en-US" altLang="zh-TW" sz="1600" dirty="0"/>
              <a:t>2</a:t>
            </a:r>
            <a:r>
              <a:rPr lang="zh-TW" altLang="en-US" sz="1600" dirty="0" smtClean="0"/>
              <a:t>：有關</a:t>
            </a:r>
            <a:r>
              <a:rPr lang="zh-TW" altLang="en-US" sz="1600" dirty="0"/>
              <a:t>資訊基本能力之相關辦法請見 </a:t>
            </a:r>
            <a:r>
              <a:rPr lang="en-US" altLang="zh-TW" sz="1600" dirty="0">
                <a:hlinkClick r:id="rId2"/>
              </a:rPr>
              <a:t>『</a:t>
            </a:r>
            <a:r>
              <a:rPr lang="zh-TW" altLang="en-US" sz="1600" dirty="0">
                <a:hlinkClick r:id="rId2"/>
              </a:rPr>
              <a:t>學生資訊基本能力檢定實施辦法</a:t>
            </a:r>
            <a:r>
              <a:rPr lang="en-US" altLang="zh-TW" sz="1600" dirty="0">
                <a:hlinkClick r:id="rId2"/>
              </a:rPr>
              <a:t>』</a:t>
            </a:r>
            <a:r>
              <a:rPr lang="zh-TW" altLang="en-US" sz="1600" dirty="0"/>
              <a:t>和 </a:t>
            </a:r>
            <a:r>
              <a:rPr lang="en-US" altLang="zh-TW" sz="1600" dirty="0">
                <a:hlinkClick r:id="rId3"/>
              </a:rPr>
              <a:t>『</a:t>
            </a:r>
            <a:r>
              <a:rPr lang="zh-TW" altLang="en-US" sz="1600" dirty="0">
                <a:hlinkClick r:id="rId3"/>
              </a:rPr>
              <a:t>學生資訊基本能力檢定施行細則</a:t>
            </a:r>
            <a:r>
              <a:rPr lang="en-US" altLang="zh-TW" sz="1600" dirty="0">
                <a:hlinkClick r:id="rId3"/>
              </a:rPr>
              <a:t>』</a:t>
            </a:r>
            <a:r>
              <a:rPr lang="zh-TW" altLang="en-US" sz="1600" dirty="0"/>
              <a:t> 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74618"/>
              </p:ext>
            </p:extLst>
          </p:nvPr>
        </p:nvGraphicFramePr>
        <p:xfrm>
          <a:off x="1331640" y="2636912"/>
          <a:ext cx="6408712" cy="1293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187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學程年度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認列之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Office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最低版本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722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101-105</a:t>
                      </a:r>
                      <a:r>
                        <a:rPr lang="zh-TW" altLang="en-US" dirty="0" smtClean="0"/>
                        <a:t>學年度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Office 2007</a:t>
                      </a:r>
                      <a:endParaRPr lang="zh-TW" altLang="en-US" dirty="0"/>
                    </a:p>
                  </a:txBody>
                  <a:tcPr/>
                </a:tc>
              </a:tr>
              <a:tr h="561662">
                <a:tc grid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3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zh-TW" altLang="en-US" dirty="0"/>
              <a:t>學生資訊基本</a:t>
            </a:r>
            <a:r>
              <a:rPr lang="zh-TW" altLang="en-US" dirty="0" smtClean="0"/>
              <a:t>能力相關證照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326555"/>
              </p:ext>
            </p:extLst>
          </p:nvPr>
        </p:nvGraphicFramePr>
        <p:xfrm>
          <a:off x="467544" y="980728"/>
          <a:ext cx="8352926" cy="390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944216"/>
                <a:gridCol w="1368152"/>
                <a:gridCol w="1728192"/>
                <a:gridCol w="1512166"/>
              </a:tblGrid>
              <a:tr h="67528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證照名稱</a:t>
                      </a:r>
                      <a:endParaRPr lang="zh-TW" alt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上課費用</a:t>
                      </a:r>
                      <a:endParaRPr lang="zh-TW" alt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考證照費用</a:t>
                      </a:r>
                      <a:endParaRPr lang="zh-TW" alt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辦理方式</a:t>
                      </a:r>
                      <a:endParaRPr lang="zh-TW" alt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本校承辦單位</a:t>
                      </a:r>
                      <a:endParaRPr lang="zh-TW" altLang="en-U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290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MOS(</a:t>
                      </a:r>
                      <a:r>
                        <a:rPr lang="zh-TW" altLang="en-US" b="1" dirty="0" smtClean="0"/>
                        <a:t>國際證照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zh-TW" altLang="en-US" sz="1400" dirty="0" smtClean="0"/>
                        <a:t>證照單位：微軟</a:t>
                      </a:r>
                      <a:r>
                        <a:rPr lang="en-US" altLang="zh-TW" sz="1400" dirty="0" smtClean="0"/>
                        <a:t>(</a:t>
                      </a:r>
                      <a:r>
                        <a:rPr lang="zh-TW" altLang="en-US" sz="1400" dirty="0" smtClean="0"/>
                        <a:t>台灣代理</a:t>
                      </a:r>
                      <a:r>
                        <a:rPr lang="en-US" altLang="zh-TW" sz="1400" dirty="0" smtClean="0"/>
                        <a:t>-</a:t>
                      </a:r>
                      <a:r>
                        <a:rPr lang="zh-TW" altLang="en-US" sz="1400" dirty="0" smtClean="0"/>
                        <a:t>翊利得</a:t>
                      </a:r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依承辦單位規定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依承辦單位規定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學校首頁最新消息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多媒體數位內容學位學程</a:t>
                      </a:r>
                      <a:r>
                        <a:rPr lang="en-US" altLang="zh-TW" dirty="0" smtClean="0"/>
                        <a:t>(PX301)</a:t>
                      </a:r>
                      <a:endParaRPr lang="zh-TW" altLang="en-US" dirty="0"/>
                    </a:p>
                  </a:txBody>
                  <a:tcPr/>
                </a:tc>
              </a:tr>
              <a:tr h="120612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TQC(</a:t>
                      </a:r>
                      <a:r>
                        <a:rPr lang="zh-TW" altLang="en-US" b="1" dirty="0" smtClean="0"/>
                        <a:t>台灣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證照單位：中華民國電腦技能基金會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zh-TW" altLang="en-US" sz="1600" dirty="0" smtClean="0"/>
                        <a:t>各系納入相關課程，學生修課</a:t>
                      </a:r>
                      <a:endParaRPr lang="en-US" altLang="zh-TW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學校首頁最新消息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每學期辦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電算中心</a:t>
                      </a:r>
                      <a:r>
                        <a:rPr lang="en-US" altLang="zh-TW" dirty="0" smtClean="0"/>
                        <a:t>(A504)</a:t>
                      </a:r>
                      <a:endParaRPr lang="zh-TW" altLang="en-US" dirty="0"/>
                    </a:p>
                  </a:txBody>
                  <a:tcPr/>
                </a:tc>
              </a:tr>
              <a:tr h="9658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MOCC(</a:t>
                      </a:r>
                      <a:r>
                        <a:rPr lang="zh-TW" altLang="en-US" b="1" dirty="0" smtClean="0"/>
                        <a:t>台灣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</a:pPr>
                      <a:r>
                        <a:rPr lang="zh-TW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證照單位：中華民國電腦教育發展協會</a:t>
                      </a:r>
                      <a:endParaRPr lang="zh-TW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依承辦單位規定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依承辦單位規定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依承辦單位規定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資訊管理學系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C310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67544" y="5373216"/>
            <a:ext cx="75608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華康儷黑 Std W5" pitchFamily="34" charset="-120"/>
                <a:ea typeface="華康儷黑 Std W5" pitchFamily="34" charset="-120"/>
              </a:rPr>
              <a:t>＊</a:t>
            </a:r>
            <a:r>
              <a:rPr lang="en-US" altLang="zh-TW" dirty="0" smtClean="0">
                <a:latin typeface="華康儷黑 Std W5" pitchFamily="34" charset="-120"/>
                <a:ea typeface="華康儷黑 Std W5" pitchFamily="34" charset="-120"/>
              </a:rPr>
              <a:t>MOS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考上證照可申請獎學金</a:t>
            </a:r>
            <a:r>
              <a:rPr lang="en-US" altLang="zh-TW" dirty="0" smtClean="0">
                <a:latin typeface="華康儷黑 Std W5" pitchFamily="34" charset="-120"/>
                <a:ea typeface="華康儷黑 Std W5" pitchFamily="34" charset="-120"/>
              </a:rPr>
              <a:t>, TQC Office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不能申請。</a:t>
            </a:r>
            <a:endParaRPr lang="en-US" altLang="zh-TW" dirty="0" smtClean="0">
              <a:latin typeface="華康儷黑 Std W5" pitchFamily="34" charset="-120"/>
              <a:ea typeface="華康儷黑 Std W5" pitchFamily="34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華康儷黑 Std W5" pitchFamily="34" charset="-120"/>
                <a:ea typeface="華康儷黑 Std W5" pitchFamily="34" charset="-120"/>
              </a:rPr>
              <a:t>＊</a:t>
            </a:r>
            <a:r>
              <a:rPr lang="en-US" altLang="zh-TW" dirty="0" smtClean="0">
                <a:latin typeface="華康儷黑 Std W5" pitchFamily="34" charset="-120"/>
                <a:ea typeface="華康儷黑 Std W5" pitchFamily="34" charset="-120"/>
              </a:rPr>
              <a:t>TQC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只有中文版。</a:t>
            </a:r>
            <a:endParaRPr lang="en-US" altLang="zh-TW" dirty="0" smtClean="0">
              <a:latin typeface="華康儷黑 Std W5" pitchFamily="34" charset="-120"/>
              <a:ea typeface="華康儷黑 Std W5" pitchFamily="34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latin typeface="華康儷黑 Std W5" pitchFamily="34" charset="-120"/>
                <a:ea typeface="華康儷黑 Std W5" pitchFamily="34" charset="-120"/>
              </a:rPr>
              <a:t>＊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在學期間於</a:t>
            </a:r>
            <a:r>
              <a:rPr lang="zh-TW" altLang="en-US" dirty="0">
                <a:solidFill>
                  <a:srgbClr val="7030A0"/>
                </a:solidFill>
                <a:latin typeface="華康儷黑 Std W5" pitchFamily="34" charset="-120"/>
                <a:ea typeface="華康儷黑 Std W5" pitchFamily="34" charset="-120"/>
              </a:rPr>
              <a:t>校內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各承辦單位考試通過者，由電算中心統一認列畢業門檻，</a:t>
            </a:r>
            <a:endParaRPr lang="en-US" altLang="zh-TW" dirty="0" smtClean="0">
              <a:latin typeface="華康儷黑 Std W5" pitchFamily="34" charset="-120"/>
              <a:ea typeface="華康儷黑 Std W5" pitchFamily="34" charset="-120"/>
            </a:endParaRPr>
          </a:p>
          <a:p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   於</a:t>
            </a:r>
            <a:r>
              <a:rPr lang="zh-TW" altLang="en-US" dirty="0" smtClean="0">
                <a:solidFill>
                  <a:srgbClr val="7030A0"/>
                </a:solidFill>
                <a:latin typeface="華康儷黑 Std W5" pitchFamily="34" charset="-120"/>
                <a:ea typeface="華康儷黑 Std W5" pitchFamily="34" charset="-120"/>
              </a:rPr>
              <a:t>入學前或校外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自行考試者，請持證照正本至電算中心</a:t>
            </a:r>
            <a:r>
              <a:rPr lang="en-US" altLang="zh-TW" dirty="0" smtClean="0">
                <a:latin typeface="華康儷黑 Std W5" pitchFamily="34" charset="-120"/>
                <a:ea typeface="華康儷黑 Std W5" pitchFamily="34" charset="-120"/>
              </a:rPr>
              <a:t>A504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辦理。</a:t>
            </a:r>
            <a:endParaRPr lang="zh-TW" altLang="en-US" dirty="0">
              <a:latin typeface="華康儷黑 Std W5" pitchFamily="34" charset="-120"/>
              <a:ea typeface="華康儷黑 Std W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2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TQC Office 2010</a:t>
            </a:r>
            <a:r>
              <a:rPr lang="zh-TW" altLang="en-US" dirty="0" smtClean="0"/>
              <a:t>實用級證照考試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719967"/>
              </p:ext>
            </p:extLst>
          </p:nvPr>
        </p:nvGraphicFramePr>
        <p:xfrm>
          <a:off x="683568" y="1806575"/>
          <a:ext cx="792087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631630"/>
                <a:gridCol w="2544834"/>
                <a:gridCol w="1152128"/>
                <a:gridCol w="1224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類別：題庫數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考題</a:t>
                      </a:r>
                      <a:r>
                        <a:rPr lang="en-US" altLang="zh-TW" dirty="0" smtClean="0"/>
                        <a:t>-</a:t>
                      </a:r>
                      <a:r>
                        <a:rPr lang="zh-TW" altLang="en-US" dirty="0" smtClean="0"/>
                        <a:t>配分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考試時間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及格分數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PowerPoint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第一類：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第四類：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第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一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類取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題：占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50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分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華康儷黑 Std W5" pitchFamily="34" charset="-120"/>
                        <a:ea typeface="華康儷黑 Std W5" pitchFamily="34" charset="-120"/>
                        <a:cs typeface="+mn-cs"/>
                      </a:endParaRPr>
                    </a:p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第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四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類取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題：占 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50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華康儷黑 Std W5" pitchFamily="34" charset="-120"/>
                          <a:ea typeface="華康儷黑 Std W5" pitchFamily="34" charset="-120"/>
                          <a:cs typeface="+mn-cs"/>
                        </a:rPr>
                        <a:t>分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華康儷黑 Std W5" pitchFamily="34" charset="-120"/>
                        <a:ea typeface="華康儷黑 Std W5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40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分鐘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70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Word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第二類：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第三類：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第四類：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008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二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30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008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三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30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008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四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40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40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70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Excel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第一類：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第二類：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第三類：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5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一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30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二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30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第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華康儷黑 Std W5" pitchFamily="34" charset="-120"/>
                          <a:ea typeface="華康儷黑 Std W5" pitchFamily="34" charset="-120"/>
                        </a:rPr>
                        <a:t>三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類取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1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題：占</a:t>
                      </a: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40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en-US" altLang="zh-TW" dirty="0" smtClean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40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70</a:t>
                      </a:r>
                      <a:r>
                        <a:rPr lang="zh-TW" altLang="en-US" dirty="0" smtClean="0">
                          <a:latin typeface="華康儷黑 Std W5" pitchFamily="34" charset="-120"/>
                          <a:ea typeface="華康儷黑 Std W5" pitchFamily="34" charset="-120"/>
                        </a:rPr>
                        <a:t>分</a:t>
                      </a:r>
                      <a:endParaRPr lang="zh-TW" altLang="en-US" dirty="0">
                        <a:latin typeface="華康儷黑 Std W5" pitchFamily="34" charset="-120"/>
                        <a:ea typeface="華康儷黑 Std W5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845169" y="4797152"/>
            <a:ext cx="491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資料來源：中華民國電腦技能基金會網站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1187624" y="5481990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C00000"/>
                </a:solidFill>
                <a:latin typeface="華康儷黑 Std W5" pitchFamily="34" charset="-120"/>
                <a:ea typeface="華康儷黑 Std W5" pitchFamily="34" charset="-120"/>
              </a:rPr>
              <a:t>＊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電腦須搭配安裝</a:t>
            </a:r>
            <a:r>
              <a:rPr lang="en-US" altLang="zh-TW" dirty="0" smtClean="0">
                <a:latin typeface="華康儷黑 Std W5" pitchFamily="34" charset="-120"/>
                <a:ea typeface="華康儷黑 Std W5" pitchFamily="34" charset="-120"/>
              </a:rPr>
              <a:t>Office 2010</a:t>
            </a:r>
            <a:r>
              <a:rPr lang="zh-TW" altLang="en-US" dirty="0" smtClean="0">
                <a:latin typeface="華康儷黑 Std W5" pitchFamily="34" charset="-120"/>
                <a:ea typeface="華康儷黑 Std W5" pitchFamily="34" charset="-120"/>
              </a:rPr>
              <a:t>版。</a:t>
            </a:r>
            <a:endParaRPr lang="zh-TW" altLang="en-US" dirty="0">
              <a:latin typeface="華康儷黑 Std W5" pitchFamily="34" charset="-120"/>
              <a:ea typeface="華康儷黑 Std W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TQC Office 2010</a:t>
            </a:r>
            <a:r>
              <a:rPr lang="zh-TW" altLang="en-US" dirty="0"/>
              <a:t>實用</a:t>
            </a:r>
            <a:r>
              <a:rPr lang="zh-TW" altLang="en-US" dirty="0" smtClean="0"/>
              <a:t>級</a:t>
            </a:r>
            <a:r>
              <a:rPr lang="en-US" altLang="zh-TW" dirty="0" smtClean="0"/>
              <a:t>-PPT</a:t>
            </a:r>
            <a:r>
              <a:rPr lang="zh-TW" altLang="en-US" dirty="0" smtClean="0"/>
              <a:t>類題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42148"/>
              </p:ext>
            </p:extLst>
          </p:nvPr>
        </p:nvGraphicFramePr>
        <p:xfrm>
          <a:off x="755576" y="1988839"/>
          <a:ext cx="7776863" cy="43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916"/>
                <a:gridCol w="2717901"/>
                <a:gridCol w="950431"/>
                <a:gridCol w="319061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P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第一類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P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第四類</a:t>
                      </a:r>
                      <a:endParaRPr lang="zh-TW" sz="2400" kern="10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102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商業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發展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學程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</a:rPr>
                        <a:t>【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</a:rPr>
                        <a:t>易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402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小小表演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會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104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硬碟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介紹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404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五花八門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秀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106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Office</a:t>
                      </a: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中文增值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功能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406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動物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新知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108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購屋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流程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408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野生動物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欣賞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110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日月潭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難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410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多媒體資源</a:t>
                      </a:r>
                      <a:r>
                        <a:rPr lang="zh-TW" sz="2400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</a:rPr>
                        <a:t>預覽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24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24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6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TQC Office 2010</a:t>
            </a:r>
            <a:r>
              <a:rPr lang="zh-TW" altLang="en-US" dirty="0"/>
              <a:t>實用</a:t>
            </a:r>
            <a:r>
              <a:rPr lang="zh-TW" altLang="en-US" dirty="0" smtClean="0"/>
              <a:t>級</a:t>
            </a:r>
            <a:r>
              <a:rPr lang="en-US" altLang="zh-TW" dirty="0" smtClean="0"/>
              <a:t>-Word</a:t>
            </a:r>
            <a:r>
              <a:rPr lang="zh-TW" altLang="en-US" dirty="0" smtClean="0"/>
              <a:t>類題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45508"/>
              </p:ext>
            </p:extLst>
          </p:nvPr>
        </p:nvGraphicFramePr>
        <p:xfrm>
          <a:off x="467544" y="1700808"/>
          <a:ext cx="8496944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2304256"/>
                <a:gridCol w="792088"/>
                <a:gridCol w="1944216"/>
                <a:gridCol w="720080"/>
                <a:gridCol w="2160240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W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</a:t>
                      </a:r>
                      <a:r>
                        <a:rPr lang="zh-TW" alt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二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類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W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第</a:t>
                      </a:r>
                      <a:r>
                        <a:rPr lang="zh-TW" altLang="en-US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三</a:t>
                      </a:r>
                      <a:r>
                        <a:rPr lang="zh-TW" altLang="zh-TW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類</a:t>
                      </a:r>
                      <a:endParaRPr lang="zh-TW" altLang="zh-TW" sz="2400" b="1" kern="100" dirty="0" smtClean="0">
                        <a:solidFill>
                          <a:schemeClr val="bg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W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第四類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202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統計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資料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302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大專院校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名單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易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402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免費參觀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券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endParaRPr lang="zh-TW" altLang="zh-TW" sz="1600" b="1" kern="100" dirty="0" smtClean="0">
                        <a:solidFill>
                          <a:srgbClr val="336699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04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急救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衣物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易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04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入學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成績單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 smtClean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404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國際巨星馬友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友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lang="zh-TW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易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endParaRPr 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06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中華民國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公益彩券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06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2007MLB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戰績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表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難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406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三明治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的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製造流程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難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08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台北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捷運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易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08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資訊安全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難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408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路跑競賽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活動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endParaRPr lang="zh-TW" altLang="zh-TW" sz="1600" b="1" kern="100" dirty="0" smtClean="0">
                        <a:solidFill>
                          <a:srgbClr val="336699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zh-TW" sz="18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紅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螞蟻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難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套房</a:t>
                      </a:r>
                      <a:r>
                        <a:rPr 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出租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lang="zh-TW" alt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  <a:endParaRPr lang="zh-TW" alt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410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SALE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lang="zh-TW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易</a:t>
                      </a:r>
                      <a:r>
                        <a:rPr lang="en-US" altLang="zh-TW" sz="1600" b="1" kern="100" dirty="0" smtClean="0">
                          <a:solidFill>
                            <a:srgbClr val="336699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endParaRPr lang="zh-TW" sz="1600" b="1" kern="100" dirty="0">
                        <a:solidFill>
                          <a:srgbClr val="336699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9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TQC Office 2010</a:t>
            </a:r>
            <a:r>
              <a:rPr lang="zh-TW" altLang="en-US" dirty="0"/>
              <a:t>實用</a:t>
            </a:r>
            <a:r>
              <a:rPr lang="zh-TW" altLang="en-US" dirty="0" smtClean="0"/>
              <a:t>級</a:t>
            </a:r>
            <a:r>
              <a:rPr lang="en-US" altLang="zh-TW" dirty="0" smtClean="0"/>
              <a:t>-Excel</a:t>
            </a:r>
            <a:r>
              <a:rPr lang="zh-TW" altLang="en-US" dirty="0" smtClean="0"/>
              <a:t>類題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184192"/>
              </p:ext>
            </p:extLst>
          </p:nvPr>
        </p:nvGraphicFramePr>
        <p:xfrm>
          <a:off x="323528" y="1628800"/>
          <a:ext cx="8496944" cy="432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2376264"/>
                <a:gridCol w="648072"/>
                <a:gridCol w="2160240"/>
                <a:gridCol w="648072"/>
                <a:gridCol w="2088232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E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</a:t>
                      </a:r>
                      <a:r>
                        <a:rPr lang="zh-TW" alt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一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類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E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第</a:t>
                      </a:r>
                      <a:r>
                        <a:rPr lang="zh-TW" altLang="en-US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二</a:t>
                      </a:r>
                      <a:r>
                        <a:rPr lang="zh-TW" altLang="zh-TW" sz="24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類</a:t>
                      </a:r>
                      <a:endParaRPr lang="zh-TW" altLang="zh-TW" sz="2400" b="1" kern="100" dirty="0" smtClean="0">
                        <a:solidFill>
                          <a:schemeClr val="bg1"/>
                        </a:solidFill>
                        <a:effectLst/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E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第</a:t>
                      </a:r>
                      <a:r>
                        <a:rPr lang="zh-TW" altLang="en-US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三</a:t>
                      </a:r>
                      <a:r>
                        <a:rPr lang="zh-TW" sz="2400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類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102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學期成績計算表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202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快樂</a:t>
                      </a:r>
                      <a:r>
                        <a:rPr 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小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學學生名冊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302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應屆畢業生升學人數統計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104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在職訓練班學生選課資料內容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難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04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人事考評管理系統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難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04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A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與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B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品牌進行二種儀器的檢測結果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106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樂透彩中獎機率統計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06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合併第一季至第四季報表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06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萬事通銀行逾期放款分析表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108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Golf【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難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08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Booking【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難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08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銷售訂單統計表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110</a:t>
                      </a:r>
                      <a:endParaRPr lang="zh-TW" altLang="en-US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電子股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Product【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中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</a:t>
                      </a:r>
                      <a:r>
                        <a:rPr lang="en-US" sz="1800" b="1" kern="1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各廠牌印表機性能比較表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【</a:t>
                      </a:r>
                      <a:r>
                        <a:rPr lang="zh-TW" altLang="en-US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易</a:t>
                      </a:r>
                      <a:r>
                        <a:rPr lang="en-US" altLang="zh-TW" sz="1600" kern="100" dirty="0" smtClean="0">
                          <a:solidFill>
                            <a:srgbClr val="336699"/>
                          </a:solidFill>
                          <a:effectLst/>
                          <a:latin typeface="華康圓體 Std W7" pitchFamily="50" charset="-120"/>
                          <a:ea typeface="華康圓體 Std W7" pitchFamily="50" charset="-120"/>
                          <a:cs typeface="+mn-cs"/>
                        </a:rPr>
                        <a:t>】</a:t>
                      </a:r>
                      <a:endParaRPr lang="zh-TW" altLang="zh-TW" sz="1600" kern="100" dirty="0">
                        <a:solidFill>
                          <a:srgbClr val="336699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2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TQC Office 2010</a:t>
            </a:r>
            <a:r>
              <a:rPr lang="zh-TW" altLang="en-US" sz="2800" dirty="0"/>
              <a:t>實用</a:t>
            </a:r>
            <a:r>
              <a:rPr lang="zh-TW" altLang="en-US" sz="2800" dirty="0" smtClean="0"/>
              <a:t>級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正式考試題組範例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31532"/>
              </p:ext>
            </p:extLst>
          </p:nvPr>
        </p:nvGraphicFramePr>
        <p:xfrm>
          <a:off x="2123728" y="1844824"/>
          <a:ext cx="4896544" cy="3075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3600400"/>
              </a:tblGrid>
              <a:tr h="44043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</a:rPr>
                        <a:t>考試科目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</a:rPr>
                        <a:t>部分考試</a:t>
                      </a:r>
                      <a:r>
                        <a:rPr lang="zh-TW" sz="2000" kern="100" dirty="0" smtClean="0">
                          <a:effectLst/>
                        </a:rPr>
                        <a:t>題</a:t>
                      </a:r>
                      <a:r>
                        <a:rPr lang="zh-TW" altLang="en-US" sz="2000" kern="100" dirty="0" smtClean="0">
                          <a:effectLst/>
                        </a:rPr>
                        <a:t>組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11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PPT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effectLst/>
                        </a:rPr>
                        <a:t>110</a:t>
                      </a:r>
                      <a:r>
                        <a:rPr lang="zh-TW" altLang="zh-TW" sz="2000" kern="100" dirty="0" smtClean="0">
                          <a:effectLst/>
                        </a:rPr>
                        <a:t>、</a:t>
                      </a:r>
                      <a:r>
                        <a:rPr lang="en-US" altLang="zh-TW" sz="2000" kern="100" dirty="0" smtClean="0">
                          <a:effectLst/>
                        </a:rPr>
                        <a:t>406【</a:t>
                      </a:r>
                      <a:r>
                        <a:rPr lang="zh-TW" altLang="zh-TW" sz="2000" kern="100" dirty="0" smtClean="0">
                          <a:effectLst/>
                        </a:rPr>
                        <a:t>難易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11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PPT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104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 smtClean="0">
                          <a:effectLst/>
                        </a:rPr>
                        <a:t>410【</a:t>
                      </a:r>
                      <a:r>
                        <a:rPr lang="zh-TW" sz="2000" kern="100" dirty="0" smtClean="0">
                          <a:effectLst/>
                        </a:rPr>
                        <a:t>易中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3911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PPT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106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 smtClean="0">
                          <a:effectLst/>
                        </a:rPr>
                        <a:t>410【</a:t>
                      </a:r>
                      <a:r>
                        <a:rPr lang="zh-TW" sz="2000" kern="100" dirty="0" smtClean="0">
                          <a:effectLst/>
                        </a:rPr>
                        <a:t>易中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3911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Word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210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302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 smtClean="0">
                          <a:effectLst/>
                        </a:rPr>
                        <a:t>402</a:t>
                      </a:r>
                      <a:r>
                        <a:rPr lang="en-US" altLang="zh-TW" sz="2000" kern="100" dirty="0" smtClean="0">
                          <a:effectLst/>
                        </a:rPr>
                        <a:t>【</a:t>
                      </a:r>
                      <a:r>
                        <a:rPr lang="zh-TW" altLang="en-US" sz="2000" kern="100" dirty="0" smtClean="0">
                          <a:effectLst/>
                        </a:rPr>
                        <a:t>難</a:t>
                      </a:r>
                      <a:r>
                        <a:rPr lang="zh-TW" altLang="zh-TW" sz="2000" kern="100" dirty="0" smtClean="0">
                          <a:effectLst/>
                        </a:rPr>
                        <a:t>易中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3911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Word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202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310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 smtClean="0">
                          <a:effectLst/>
                        </a:rPr>
                        <a:t>408</a:t>
                      </a:r>
                      <a:r>
                        <a:rPr lang="en-US" altLang="zh-TW" sz="2000" kern="100" dirty="0" smtClean="0">
                          <a:effectLst/>
                        </a:rPr>
                        <a:t>【</a:t>
                      </a:r>
                      <a:r>
                        <a:rPr lang="zh-TW" altLang="en-US" sz="2000" kern="100" dirty="0" smtClean="0">
                          <a:effectLst/>
                        </a:rPr>
                        <a:t>中中</a:t>
                      </a:r>
                      <a:r>
                        <a:rPr lang="zh-TW" altLang="zh-TW" sz="2000" kern="100" dirty="0" smtClean="0">
                          <a:effectLst/>
                        </a:rPr>
                        <a:t>中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39117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</a:rPr>
                        <a:t>Word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206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>
                          <a:effectLst/>
                        </a:rPr>
                        <a:t>308</a:t>
                      </a:r>
                      <a:r>
                        <a:rPr lang="zh-TW" sz="2000" kern="100" dirty="0">
                          <a:effectLst/>
                        </a:rPr>
                        <a:t>、</a:t>
                      </a:r>
                      <a:r>
                        <a:rPr lang="en-US" sz="2000" kern="100" dirty="0" smtClean="0">
                          <a:effectLst/>
                        </a:rPr>
                        <a:t>404</a:t>
                      </a:r>
                      <a:r>
                        <a:rPr lang="en-US" altLang="zh-TW" sz="2000" kern="100" dirty="0" smtClean="0">
                          <a:effectLst/>
                        </a:rPr>
                        <a:t>【</a:t>
                      </a:r>
                      <a:r>
                        <a:rPr lang="zh-TW" altLang="zh-TW" sz="2000" kern="100" dirty="0" smtClean="0">
                          <a:effectLst/>
                        </a:rPr>
                        <a:t>中</a:t>
                      </a:r>
                      <a:r>
                        <a:rPr lang="zh-TW" altLang="en-US" sz="2000" kern="100" dirty="0" smtClean="0">
                          <a:effectLst/>
                        </a:rPr>
                        <a:t>難</a:t>
                      </a:r>
                      <a:r>
                        <a:rPr lang="zh-TW" altLang="zh-TW" sz="2000" kern="100" dirty="0" smtClean="0">
                          <a:effectLst/>
                        </a:rPr>
                        <a:t>易</a:t>
                      </a:r>
                      <a:r>
                        <a:rPr lang="en-US" altLang="zh-TW" sz="2000" kern="100" dirty="0" smtClean="0">
                          <a:effectLst/>
                        </a:rPr>
                        <a:t>】</a:t>
                      </a:r>
                      <a:endParaRPr lang="zh-TW" sz="2000" kern="100" dirty="0">
                        <a:solidFill>
                          <a:schemeClr val="bg1"/>
                        </a:solidFill>
                        <a:effectLst/>
                        <a:latin typeface="華康圓體 Std W7" pitchFamily="50" charset="-120"/>
                        <a:ea typeface="華康圓體 Std W7" pitchFamily="50" charset="-12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187624" y="5373216"/>
            <a:ext cx="6672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考試題組由</a:t>
            </a:r>
            <a:r>
              <a:rPr lang="en-US" altLang="zh-TW" b="1" dirty="0" smtClean="0"/>
              <a:t>TQC</a:t>
            </a:r>
            <a:r>
              <a:rPr lang="zh-TW" altLang="en-US" b="1" dirty="0" smtClean="0"/>
              <a:t>試務中心出題，通常會有一題比較難一點點，</a:t>
            </a:r>
            <a:endParaRPr lang="en-US" altLang="zh-TW" b="1" dirty="0" smtClean="0"/>
          </a:p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每一場次考的題組不一</a:t>
            </a:r>
            <a:r>
              <a:rPr lang="zh-TW" altLang="en-US" b="1" dirty="0"/>
              <a:t>定</a:t>
            </a:r>
            <a:r>
              <a:rPr lang="zh-TW" altLang="en-US" b="1" dirty="0" smtClean="0"/>
              <a:t>相同。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883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105</a:t>
            </a:r>
            <a:r>
              <a:rPr lang="zh-TW" altLang="en-US" smtClean="0"/>
              <a:t>學期第二學期</a:t>
            </a:r>
            <a:r>
              <a:rPr lang="en-US" altLang="zh-TW" dirty="0" smtClean="0"/>
              <a:t>TQC</a:t>
            </a:r>
            <a:r>
              <a:rPr lang="zh-TW" altLang="en-US" dirty="0" smtClean="0"/>
              <a:t>各項時程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801023"/>
              </p:ext>
            </p:extLst>
          </p:nvPr>
        </p:nvGraphicFramePr>
        <p:xfrm>
          <a:off x="611560" y="1575074"/>
          <a:ext cx="7920882" cy="409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547"/>
                <a:gridCol w="1980220"/>
                <a:gridCol w="3808115"/>
              </a:tblGrid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項目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日期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備註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1179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TQC Office </a:t>
                      </a:r>
                      <a:r>
                        <a:rPr lang="zh-TW" altLang="en-US" dirty="0" smtClean="0"/>
                        <a:t>證照考試報名期間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106/03/20(</a:t>
                      </a:r>
                      <a:r>
                        <a:rPr lang="zh-TW" altLang="en-US" dirty="0" smtClean="0"/>
                        <a:t>一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pPr algn="ctr"/>
                      <a:r>
                        <a:rPr lang="zh-TW" altLang="en-US" dirty="0" smtClean="0"/>
                        <a:t>至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106/04/14(</a:t>
                      </a:r>
                      <a:r>
                        <a:rPr lang="zh-TW" altLang="en-US" dirty="0" smtClean="0"/>
                        <a:t>五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600" dirty="0" smtClean="0"/>
                        <a:t>報名網址</a:t>
                      </a:r>
                      <a:r>
                        <a:rPr lang="zh-TW" altLang="en-US" sz="1600" dirty="0" smtClean="0"/>
                        <a:t>：</a:t>
                      </a: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http://ilite.dyu.edu.tw/5300.php</a:t>
                      </a:r>
                      <a:r>
                        <a:rPr lang="zh-TW" altLang="en-US" sz="1600" dirty="0" smtClean="0"/>
                        <a:t>。</a:t>
                      </a:r>
                      <a:endParaRPr lang="en-US" altLang="zh-TW" sz="160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一經報名繳費後將無法退費。</a:t>
                      </a:r>
                      <a:endParaRPr lang="en-US" altLang="zh-TW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600" dirty="0" smtClean="0"/>
                        <a:t>身心障礙生憑身障手冊影本報名免費。</a:t>
                      </a:r>
                      <a:endParaRPr lang="en-US" altLang="zh-TW" sz="160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600" dirty="0" smtClean="0"/>
                        <a:t>考試時間不能配合的同學請不要報名。</a:t>
                      </a:r>
                      <a:endParaRPr lang="en-US" altLang="zh-TW" sz="1600" dirty="0" smtClean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公布考試試場查詢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106/04/21(</a:t>
                      </a:r>
                      <a:r>
                        <a:rPr lang="zh-TW" altLang="en-US" dirty="0" smtClean="0"/>
                        <a:t>五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暫定</a:t>
                      </a:r>
                      <a:endParaRPr lang="zh-TW" altLang="en-US" dirty="0"/>
                    </a:p>
                  </a:txBody>
                  <a:tcPr/>
                </a:tc>
              </a:tr>
              <a:tr h="120223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正式考試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106/05/06(</a:t>
                      </a:r>
                      <a:r>
                        <a:rPr lang="zh-TW" altLang="en-US" dirty="0" smtClean="0"/>
                        <a:t>六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pPr algn="ctr"/>
                      <a:r>
                        <a:rPr lang="en-US" altLang="zh-TW" dirty="0" smtClean="0"/>
                        <a:t>106/05/07(</a:t>
                      </a:r>
                      <a:r>
                        <a:rPr lang="zh-TW" altLang="en-US" dirty="0" smtClean="0"/>
                        <a:t>日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報名者之考試場次待證照單位排定，不確定每個人是幾點考，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</a:rPr>
                        <a:t>考生請先空下整天的時間。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證照發放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暫定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5B2C-0B02-45B3-AB11-5DBA1AF10DB6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27584" y="6093296"/>
            <a:ext cx="717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TQC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 相關時程及資料請參閱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http</a:t>
            </a:r>
            <a:r>
              <a:rPr lang="en-US" altLang="zh-TW" sz="2000" b="1" dirty="0">
                <a:solidFill>
                  <a:srgbClr val="FF0000"/>
                </a:solidFill>
              </a:rPr>
              <a:t>://ilite.dyu.edu.tw/5300.php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16239</TotalTime>
  <Words>1194</Words>
  <Application>Microsoft Office PowerPoint</Application>
  <PresentationFormat>如螢幕大小 (4:3)</PresentationFormat>
  <Paragraphs>236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華康圓體 Std W7</vt:lpstr>
      <vt:lpstr>華康儷黑 Std W5</vt:lpstr>
      <vt:lpstr>微軟正黑體</vt:lpstr>
      <vt:lpstr>新細明體</vt:lpstr>
      <vt:lpstr>Arial</vt:lpstr>
      <vt:lpstr>Calibri</vt:lpstr>
      <vt:lpstr>Times New Roman</vt:lpstr>
      <vt:lpstr>Wingdings</vt:lpstr>
      <vt:lpstr>清晰度</vt:lpstr>
      <vt:lpstr>大葉大學 學生資訊基本能力畢業門檻</vt:lpstr>
      <vt:lpstr>學生資訊基本能力畢業門檻</vt:lpstr>
      <vt:lpstr>學生資訊基本能力相關證照</vt:lpstr>
      <vt:lpstr>TQC Office 2010實用級證照考試</vt:lpstr>
      <vt:lpstr>TQC Office 2010實用級-PPT類題</vt:lpstr>
      <vt:lpstr>TQC Office 2010實用級-Word類題</vt:lpstr>
      <vt:lpstr>TQC Office 2010實用級-Excel類題</vt:lpstr>
      <vt:lpstr>TQC Office 2010實用級-正式考試題組範例</vt:lpstr>
      <vt:lpstr>105學期第二學期TQC各項時程</vt:lpstr>
      <vt:lpstr>學生版微軟校園授權</vt:lpstr>
      <vt:lpstr>TQC練習系統的安裝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學生資訊基本能力畢業門檻</dc:title>
  <dc:creator>user</dc:creator>
  <cp:lastModifiedBy>homi wu</cp:lastModifiedBy>
  <cp:revision>144</cp:revision>
  <cp:lastPrinted>2014-06-18T03:11:26Z</cp:lastPrinted>
  <dcterms:created xsi:type="dcterms:W3CDTF">2013-12-26T05:16:20Z</dcterms:created>
  <dcterms:modified xsi:type="dcterms:W3CDTF">2017-02-14T06:40:52Z</dcterms:modified>
</cp:coreProperties>
</file>