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8" r:id="rId2"/>
    <p:sldId id="299" r:id="rId3"/>
    <p:sldId id="300" r:id="rId4"/>
    <p:sldId id="352" r:id="rId5"/>
    <p:sldId id="323" r:id="rId6"/>
    <p:sldId id="324" r:id="rId7"/>
    <p:sldId id="325" r:id="rId8"/>
    <p:sldId id="344" r:id="rId9"/>
    <p:sldId id="351" r:id="rId10"/>
    <p:sldId id="326" r:id="rId11"/>
    <p:sldId id="327" r:id="rId12"/>
    <p:sldId id="345" r:id="rId13"/>
    <p:sldId id="338" r:id="rId14"/>
    <p:sldId id="346" r:id="rId15"/>
    <p:sldId id="347" r:id="rId16"/>
    <p:sldId id="348" r:id="rId17"/>
    <p:sldId id="349" r:id="rId18"/>
    <p:sldId id="350" r:id="rId19"/>
    <p:sldId id="29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0000CC"/>
    <a:srgbClr val="0000FF"/>
    <a:srgbClr val="000000"/>
    <a:srgbClr val="CC33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400" autoAdjust="0"/>
  </p:normalViewPr>
  <p:slideViewPr>
    <p:cSldViewPr>
      <p:cViewPr>
        <p:scale>
          <a:sx n="110" d="100"/>
          <a:sy n="110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10E9-0C7E-4229-99F3-2D24A2FC4C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18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1C6A-AD45-4BD4-B3EF-3FEC4A0D04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8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B5D7-59E3-4911-8394-6719A43C4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4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68C8-C31B-4BD7-A98E-954B05301F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1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4BF3-1853-4F87-A0D7-108BE9F62C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26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D112-56AF-4479-8116-0F3879B04A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09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49BE-7D77-4F3D-B1BD-28561B9DD0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0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0CC7-197C-4BB2-A86E-E114B06BF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06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CA17-F77D-4A7B-AF2A-4A39F3FF66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85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3E6B-C8F8-4823-B5C6-49A0D64745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81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02E4-85F2-4E41-B3C9-022E233320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948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C2107772-1636-447B-ACE4-D382EF4C4A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kumimoji="1"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nswl/id369626219?mt=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uru.com.tw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492375"/>
            <a:ext cx="8316913" cy="576263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en-US" altLang="zh-TW" sz="2400" b="1" smtClean="0"/>
              <a:t/>
            </a:r>
            <a:br>
              <a:rPr lang="en-US" altLang="zh-TW" sz="2400" b="1" smtClean="0"/>
            </a:br>
            <a:endParaRPr lang="zh-TW" altLang="en-US" sz="2400" b="1" smtClean="0"/>
          </a:p>
        </p:txBody>
      </p:sp>
      <p:pic>
        <p:nvPicPr>
          <p:cNvPr id="3075" name="Picture 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2195513" y="2686050"/>
            <a:ext cx="651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000066"/>
                </a:solidFill>
                <a:latin typeface="Times New Roman" pitchFamily="18" charset="0"/>
              </a:rPr>
              <a:t>Naxos Spoken Word Library</a:t>
            </a:r>
            <a:endParaRPr lang="zh-TW" altLang="en-US" sz="4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1547813" y="1670050"/>
            <a:ext cx="716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5000" b="1">
                <a:solidFill>
                  <a:srgbClr val="A50021"/>
                </a:solidFill>
                <a:ea typeface="標楷體" pitchFamily="65" charset="-120"/>
              </a:rPr>
              <a:t>拿索斯線上有聲書圖書館</a:t>
            </a:r>
          </a:p>
        </p:txBody>
      </p:sp>
      <p:pic>
        <p:nvPicPr>
          <p:cNvPr id="3078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016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860800"/>
            <a:ext cx="6659562" cy="19446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b="1" kern="1200" dirty="0">
                <a:solidFill>
                  <a:srgbClr val="000066"/>
                </a:solidFill>
                <a:latin typeface="Times New Roman" pitchFamily="18" charset="0"/>
              </a:rPr>
              <a:t>User Guide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b="1" kern="12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使用指引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zh-TW" altLang="en-US" sz="2400" b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400" b="1" dirty="0" smtClean="0">
                <a:solidFill>
                  <a:srgbClr val="339933"/>
                </a:solidFill>
              </a:rPr>
              <a:t>             </a:t>
            </a:r>
            <a:r>
              <a:rPr lang="zh-TW" altLang="en-US" sz="2000" b="1" dirty="0" smtClean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</a:rPr>
              <a:t>登入網址：</a:t>
            </a:r>
            <a:r>
              <a:rPr lang="en-US" altLang="zh-TW" sz="2000" b="1" u="sng" dirty="0" smtClean="0">
                <a:solidFill>
                  <a:srgbClr val="0066FF"/>
                </a:solidFill>
              </a:rPr>
              <a:t>http://www.naxosspokenwordlibrary.com/</a:t>
            </a:r>
            <a:endParaRPr lang="zh-TW" altLang="en-US" sz="14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63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作者</a:t>
            </a:r>
            <a:endParaRPr lang="zh-TW" altLang="en-US" sz="2800" b="1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859338" y="3068638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A-Z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排序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點選作者進行播放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388" y="3427413"/>
            <a:ext cx="2376487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348038" y="1989138"/>
            <a:ext cx="50323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" y="966505"/>
            <a:ext cx="1962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08050"/>
            <a:ext cx="7840662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類別</a:t>
            </a:r>
          </a:p>
        </p:txBody>
      </p:sp>
      <p:sp>
        <p:nvSpPr>
          <p:cNvPr id="2" name="矩形 1"/>
          <p:cNvSpPr/>
          <p:nvPr/>
        </p:nvSpPr>
        <p:spPr>
          <a:xfrm>
            <a:off x="4067175" y="1773238"/>
            <a:ext cx="6175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67175" y="1989138"/>
            <a:ext cx="1152525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87450" y="2349500"/>
            <a:ext cx="13684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067175" y="299720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依語言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類別點選作品進行播放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4" y="938437"/>
            <a:ext cx="1637916" cy="1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出版社</a:t>
            </a:r>
          </a:p>
        </p:txBody>
      </p:sp>
      <p:sp>
        <p:nvSpPr>
          <p:cNvPr id="2" name="矩形 1"/>
          <p:cNvSpPr/>
          <p:nvPr/>
        </p:nvSpPr>
        <p:spPr>
          <a:xfrm>
            <a:off x="4067175" y="1773238"/>
            <a:ext cx="6175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67175" y="1989138"/>
            <a:ext cx="1152525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87450" y="2349500"/>
            <a:ext cx="13684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067175" y="299720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依語言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類別點選作品進行播放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9025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84713" y="1773238"/>
            <a:ext cx="60801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4067175" y="234950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依出版社列表點選作品進行播放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743200"/>
            <a:ext cx="4292600" cy="176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43213" y="2708275"/>
            <a:ext cx="504825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2944"/>
            <a:ext cx="1563315" cy="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7838" y="1968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書籤</a:t>
            </a:r>
            <a:r>
              <a:rPr lang="en-US" altLang="zh-TW" sz="2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…(1)</a:t>
            </a:r>
            <a:endParaRPr lang="zh-TW" altLang="en-US" sz="2800" kern="0" dirty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zh-TW" altLang="en-US" sz="38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81075"/>
            <a:ext cx="57023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字方塊 5"/>
          <p:cNvSpPr txBox="1">
            <a:spLocks noChangeArrowheads="1"/>
          </p:cNvSpPr>
          <p:nvPr/>
        </p:nvSpPr>
        <p:spPr bwMode="auto">
          <a:xfrm>
            <a:off x="2484438" y="3357563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播放選擇之曲目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38613"/>
            <a:ext cx="36147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字方塊 12"/>
          <p:cNvSpPr txBox="1">
            <a:spLocks noChangeArrowheads="1"/>
          </p:cNvSpPr>
          <p:nvPr/>
        </p:nvSpPr>
        <p:spPr bwMode="auto">
          <a:xfrm>
            <a:off x="2555875" y="59404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按「書籤」功能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094163"/>
            <a:ext cx="37830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字方塊 14"/>
          <p:cNvSpPr txBox="1">
            <a:spLocks noChangeArrowheads="1"/>
          </p:cNvSpPr>
          <p:nvPr/>
        </p:nvSpPr>
        <p:spPr bwMode="auto">
          <a:xfrm>
            <a:off x="4932363" y="594995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編輯「書籤名稱」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書籤</a:t>
            </a:r>
            <a:r>
              <a:rPr lang="en-US" altLang="zh-TW" sz="24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…(2)</a:t>
            </a:r>
            <a:endParaRPr lang="zh-TW" altLang="en-US" sz="24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文字方塊 12"/>
          <p:cNvSpPr txBox="1">
            <a:spLocks noChangeArrowheads="1"/>
          </p:cNvSpPr>
          <p:nvPr/>
        </p:nvSpPr>
        <p:spPr bwMode="auto">
          <a:xfrm>
            <a:off x="423863" y="4221163"/>
            <a:ext cx="443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檢視「書籤」功能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即可看見編輯之書籤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52513"/>
            <a:ext cx="87439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219700" y="2060575"/>
            <a:ext cx="7207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8" y="1095689"/>
            <a:ext cx="1895830" cy="1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行動載具之應用程式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…(1)</a:t>
            </a:r>
            <a:endParaRPr lang="zh-TW" altLang="en-US" sz="28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188" y="5300663"/>
            <a:ext cx="6553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App Store: </a:t>
            </a:r>
            <a:r>
              <a:rPr lang="en-US" altLang="zh-TW" sz="14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hlinkClick r:id="rId3"/>
              </a:rPr>
              <a:t>https://itunes.apple.com/us/app/nswl/id369626219?mt=8</a:t>
            </a:r>
            <a:r>
              <a:rPr lang="en-US" altLang="zh-TW" sz="14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 (iOS only)</a:t>
            </a:r>
            <a:endParaRPr lang="zh-TW" altLang="en-US" sz="14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03913" y="1844675"/>
            <a:ext cx="6127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8" y="1005541"/>
            <a:ext cx="1723574" cy="1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行動載具之應用程式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…(2)</a:t>
            </a:r>
            <a:endParaRPr lang="zh-TW" altLang="en-US" sz="28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1913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331913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331913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1913"/>
            <a:ext cx="19113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字方塊 9"/>
          <p:cNvSpPr txBox="1">
            <a:spLocks noChangeArrowheads="1"/>
          </p:cNvSpPr>
          <p:nvPr/>
        </p:nvSpPr>
        <p:spPr bwMode="auto">
          <a:xfrm>
            <a:off x="323850" y="48593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「登入」</a:t>
            </a:r>
          </a:p>
        </p:txBody>
      </p:sp>
      <p:sp>
        <p:nvSpPr>
          <p:cNvPr id="18440" name="文字方塊 10"/>
          <p:cNvSpPr txBox="1">
            <a:spLocks noChangeArrowheads="1"/>
          </p:cNvSpPr>
          <p:nvPr/>
        </p:nvSpPr>
        <p:spPr bwMode="auto">
          <a:xfrm>
            <a:off x="2498725" y="48593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「最新推介」</a:t>
            </a:r>
          </a:p>
        </p:txBody>
      </p:sp>
      <p:sp>
        <p:nvSpPr>
          <p:cNvPr id="18441" name="文字方塊 11"/>
          <p:cNvSpPr txBox="1">
            <a:spLocks noChangeArrowheads="1"/>
          </p:cNvSpPr>
          <p:nvPr/>
        </p:nvSpPr>
        <p:spPr bwMode="auto">
          <a:xfrm>
            <a:off x="4443413" y="485933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「各項功能」</a:t>
            </a:r>
          </a:p>
        </p:txBody>
      </p:sp>
      <p:sp>
        <p:nvSpPr>
          <p:cNvPr id="8" name="矩形 7"/>
          <p:cNvSpPr/>
          <p:nvPr/>
        </p:nvSpPr>
        <p:spPr>
          <a:xfrm>
            <a:off x="2498725" y="1474788"/>
            <a:ext cx="344488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43" name="文字方塊 13"/>
          <p:cNvSpPr txBox="1">
            <a:spLocks noChangeArrowheads="1"/>
          </p:cNvSpPr>
          <p:nvPr/>
        </p:nvSpPr>
        <p:spPr bwMode="auto">
          <a:xfrm>
            <a:off x="2268538" y="94773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「功能鍵」</a:t>
            </a:r>
          </a:p>
        </p:txBody>
      </p:sp>
      <p:sp>
        <p:nvSpPr>
          <p:cNvPr id="18444" name="文字方塊 14"/>
          <p:cNvSpPr txBox="1">
            <a:spLocks noChangeArrowheads="1"/>
          </p:cNvSpPr>
          <p:nvPr/>
        </p:nvSpPr>
        <p:spPr bwMode="auto">
          <a:xfrm>
            <a:off x="6588125" y="48593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「小幫手 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&amp; 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登出」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1692275" y="5013325"/>
            <a:ext cx="431800" cy="2159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4067175" y="5013325"/>
            <a:ext cx="433388" cy="2159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6084888" y="5013325"/>
            <a:ext cx="431800" cy="2159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進階檢索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939088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字方塊 1"/>
          <p:cNvSpPr txBox="1">
            <a:spLocks noChangeArrowheads="1"/>
          </p:cNvSpPr>
          <p:nvPr/>
        </p:nvSpPr>
        <p:spPr bwMode="auto">
          <a:xfrm>
            <a:off x="684213" y="3783013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點開放大鏡可以</a:t>
            </a:r>
            <a:r>
              <a:rPr lang="en-US" altLang="zh-TW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A~Z</a:t>
            </a: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點選作者及其作品</a:t>
            </a:r>
          </a:p>
        </p:txBody>
      </p:sp>
      <p:sp>
        <p:nvSpPr>
          <p:cNvPr id="9" name="矩形 8"/>
          <p:cNvSpPr/>
          <p:nvPr/>
        </p:nvSpPr>
        <p:spPr>
          <a:xfrm>
            <a:off x="3132138" y="4059238"/>
            <a:ext cx="287337" cy="233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132138" y="4508500"/>
            <a:ext cx="287337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463" name="文字方塊 16"/>
          <p:cNvSpPr txBox="1">
            <a:spLocks noChangeArrowheads="1"/>
          </p:cNvSpPr>
          <p:nvPr/>
        </p:nvSpPr>
        <p:spPr bwMode="auto">
          <a:xfrm>
            <a:off x="684213" y="4232275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點開放大鏡可以</a:t>
            </a:r>
            <a:r>
              <a:rPr lang="en-US" altLang="zh-TW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A~Z</a:t>
            </a: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點選朗讀者及其作品</a:t>
            </a:r>
          </a:p>
        </p:txBody>
      </p:sp>
      <p:sp>
        <p:nvSpPr>
          <p:cNvPr id="19464" name="文字方塊 17"/>
          <p:cNvSpPr txBox="1">
            <a:spLocks noChangeArrowheads="1"/>
          </p:cNvSpPr>
          <p:nvPr/>
        </p:nvSpPr>
        <p:spPr bwMode="auto">
          <a:xfrm>
            <a:off x="539750" y="4724400"/>
            <a:ext cx="3240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點開放大鏡可以</a:t>
            </a:r>
            <a:r>
              <a:rPr lang="en-US" altLang="zh-TW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A~Z</a:t>
            </a: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點選分類及作品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419475" y="5084763"/>
            <a:ext cx="21605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" y="882943"/>
            <a:ext cx="1707777" cy="1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登出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191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1909762" cy="339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11413" y="1052513"/>
            <a:ext cx="576262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63625" y="4581525"/>
            <a:ext cx="1131888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487" name="文字方塊 4"/>
          <p:cNvSpPr txBox="1">
            <a:spLocks noChangeArrowheads="1"/>
          </p:cNvSpPr>
          <p:nvPr/>
        </p:nvSpPr>
        <p:spPr bwMode="auto">
          <a:xfrm>
            <a:off x="2987675" y="2852738"/>
            <a:ext cx="569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賞聆完畢請記得「登出」，讓多一位讀者能接續賞聆</a:t>
            </a:r>
            <a:r>
              <a:rPr lang="en-US" altLang="zh-TW">
                <a:solidFill>
                  <a:srgbClr val="FF0000"/>
                </a:solidFill>
              </a:rPr>
              <a:t>!</a:t>
            </a:r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6502"/>
            <a:ext cx="1728564" cy="1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拿索斯線上有聲書圖書館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07950" y="1700213"/>
            <a:ext cx="8893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ts val="1000"/>
              </a:spcBef>
              <a:buFont typeface="Wingdings" pitchFamily="2" charset="2"/>
              <a:buNone/>
            </a:pPr>
            <a:r>
              <a:rPr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如使用上有疑問，歡迎您與我們聯絡</a:t>
            </a:r>
          </a:p>
        </p:txBody>
      </p:sp>
      <p:grpSp>
        <p:nvGrpSpPr>
          <p:cNvPr id="21509" name="Group 11"/>
          <p:cNvGrpSpPr>
            <a:grpSpLocks/>
          </p:cNvGrpSpPr>
          <p:nvPr/>
        </p:nvGrpSpPr>
        <p:grpSpPr bwMode="auto">
          <a:xfrm>
            <a:off x="3581400" y="3260725"/>
            <a:ext cx="4787900" cy="2000250"/>
            <a:chOff x="1814" y="2150"/>
            <a:chExt cx="3016" cy="1260"/>
          </a:xfrm>
        </p:grpSpPr>
        <p:sp>
          <p:nvSpPr>
            <p:cNvPr id="21511" name="Rectangle 12"/>
            <p:cNvSpPr>
              <a:spLocks noChangeArrowheads="1"/>
            </p:cNvSpPr>
            <p:nvPr/>
          </p:nvSpPr>
          <p:spPr bwMode="auto">
            <a:xfrm>
              <a:off x="1814" y="2150"/>
              <a:ext cx="3016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kumimoji="1" sz="2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kumimoji="1" sz="23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000" b="1">
                <a:latin typeface="Times New Roman" pitchFamily="18" charset="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 b="1">
                  <a:latin typeface="Times New Roman" pitchFamily="18" charset="0"/>
                  <a:ea typeface="標楷體" pitchFamily="65" charset="-120"/>
                </a:rPr>
                <a:t>九如江記圖書有限公司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TEL: 02-26087581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FAX: 02-26087583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MAIL: </a:t>
              </a:r>
              <a:r>
                <a:rPr kumimoji="0" lang="en-US" altLang="zh-TW" sz="2400" b="1">
                  <a:latin typeface="Times New Roman" pitchFamily="18" charset="0"/>
                </a:rPr>
                <a:t>groscctw@gmail.com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URL: </a:t>
              </a: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  <a:hlinkClick r:id="rId3"/>
                </a:rPr>
                <a:t>http://www.chiuru.com.tw</a:t>
              </a:r>
              <a:endParaRPr kumimoji="0"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  <p:pic>
          <p:nvPicPr>
            <p:cNvPr id="21512" name="Picture 13" descr="CRCB_logo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" y="2309"/>
              <a:ext cx="4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1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2016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有聲書目錄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427538" y="193675"/>
            <a:ext cx="46783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「文學精選輯」         </a:t>
            </a:r>
            <a:r>
              <a:rPr kumimoji="0" lang="en-US" altLang="zh-TW" sz="1400">
                <a:ea typeface="標楷體" pitchFamily="65" charset="-120"/>
                <a:cs typeface="Arial" charset="0"/>
              </a:rPr>
              <a:t>Anthologies / Collections</a:t>
            </a:r>
            <a:r>
              <a:rPr kumimoji="0" lang="zh-TW" altLang="en-US" sz="1400">
                <a:ea typeface="標楷體" pitchFamily="65" charset="-12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「藝術」               </a:t>
            </a:r>
            <a:r>
              <a:rPr kumimoji="0" lang="en-US" altLang="zh-TW" sz="1400">
                <a:ea typeface="標楷體" pitchFamily="65" charset="-120"/>
              </a:rPr>
              <a:t>Arts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「偉人名人傳記」       </a:t>
            </a:r>
            <a:r>
              <a:rPr kumimoji="0" lang="en-US" altLang="zh-TW" sz="1400">
                <a:ea typeface="標楷體" pitchFamily="65" charset="-120"/>
              </a:rPr>
              <a:t>Biographies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「商業」 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</a:rPr>
              <a:t>	             </a:t>
            </a:r>
            <a:r>
              <a:rPr kumimoji="0" lang="en-US" altLang="zh-TW" sz="1400">
                <a:ea typeface="標楷體" pitchFamily="65" charset="-120"/>
              </a:rPr>
              <a:t>Business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「兒童經典著作」       </a:t>
            </a:r>
            <a:r>
              <a:rPr kumimoji="0" lang="en-US" altLang="zh-TW" sz="1400">
                <a:ea typeface="標楷體" pitchFamily="65" charset="-120"/>
              </a:rPr>
              <a:t>Children's Classics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「經典小說」           </a:t>
            </a:r>
            <a:r>
              <a:rPr kumimoji="0" lang="en-US" altLang="zh-TW" sz="1400">
                <a:ea typeface="標楷體" pitchFamily="65" charset="-120"/>
              </a:rPr>
              <a:t>Classic Fiction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「小說」               </a:t>
            </a:r>
            <a:r>
              <a:rPr kumimoji="0" lang="en-US" altLang="zh-TW" sz="1400">
                <a:ea typeface="標楷體" pitchFamily="65" charset="-120"/>
              </a:rPr>
              <a:t>Fiction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「史詩」               </a:t>
            </a:r>
            <a:r>
              <a:rPr kumimoji="0" lang="en-US" altLang="zh-TW" sz="1400">
                <a:ea typeface="標楷體" pitchFamily="65" charset="-120"/>
              </a:rPr>
              <a:t>Great Epics and Tales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「歷史」               </a:t>
            </a:r>
            <a:r>
              <a:rPr kumimoji="0" lang="en-US" altLang="zh-TW" sz="1400">
                <a:ea typeface="標楷體" pitchFamily="65" charset="-120"/>
              </a:rPr>
              <a:t>History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「少年經典著作」       </a:t>
            </a:r>
            <a:r>
              <a:rPr kumimoji="0" lang="en-US" altLang="zh-TW" sz="1400">
                <a:ea typeface="標楷體" pitchFamily="65" charset="-120"/>
              </a:rPr>
              <a:t>Junior Classic Fiction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「少年歷史」           </a:t>
            </a:r>
            <a:r>
              <a:rPr kumimoji="0" lang="en-US" altLang="zh-TW" sz="1400">
                <a:ea typeface="標楷體" pitchFamily="65" charset="-120"/>
              </a:rPr>
              <a:t>Junior History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「少年散文集」         </a:t>
            </a:r>
            <a:r>
              <a:rPr kumimoji="0" lang="en-US" altLang="zh-TW" sz="1400">
                <a:ea typeface="標楷體" pitchFamily="65" charset="-120"/>
              </a:rPr>
              <a:t>Junior Non-Fiction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「語言」               </a:t>
            </a:r>
            <a:r>
              <a:rPr kumimoji="0" lang="en-US" altLang="zh-TW" sz="1400">
                <a:ea typeface="標楷體" pitchFamily="65" charset="-120"/>
              </a:rPr>
              <a:t>Language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「文學」               </a:t>
            </a:r>
            <a:r>
              <a:rPr kumimoji="0" lang="en-US" altLang="zh-TW" sz="1400">
                <a:ea typeface="標楷體" pitchFamily="65" charset="-120"/>
              </a:rPr>
              <a:t>Literature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「身心靈」             </a:t>
            </a:r>
            <a:r>
              <a:rPr kumimoji="0" lang="en-US" altLang="zh-TW" sz="1400">
                <a:ea typeface="標楷體" pitchFamily="65" charset="-120"/>
              </a:rPr>
              <a:t>Mind Body Spirit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「音樂家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作曲家傳記」  </a:t>
            </a:r>
            <a:r>
              <a:rPr kumimoji="0" lang="en-US" altLang="zh-TW" sz="1400">
                <a:ea typeface="標楷體" pitchFamily="65" charset="-120"/>
              </a:rPr>
              <a:t>Music Biographies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「音樂教育」           </a:t>
            </a:r>
            <a:r>
              <a:rPr kumimoji="0" lang="en-US" altLang="zh-TW" sz="1400">
                <a:ea typeface="標楷體" pitchFamily="65" charset="-120"/>
              </a:rPr>
              <a:t>Music Education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「散文集」             </a:t>
            </a:r>
            <a:r>
              <a:rPr kumimoji="0" lang="en-US" altLang="zh-TW" sz="1400">
                <a:ea typeface="標楷體" pitchFamily="65" charset="-120"/>
              </a:rPr>
              <a:t>Non-Fiction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「哲學」               </a:t>
            </a:r>
            <a:r>
              <a:rPr kumimoji="0" lang="en-US" altLang="zh-TW" sz="1400">
                <a:ea typeface="標楷體" pitchFamily="65" charset="-120"/>
              </a:rPr>
              <a:t>Philosophy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「其他作家戲劇」       </a:t>
            </a:r>
            <a:r>
              <a:rPr kumimoji="0" lang="en-US" altLang="zh-TW" sz="1400">
                <a:ea typeface="標楷體" pitchFamily="65" charset="-120"/>
              </a:rPr>
              <a:t>Plays-Others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「莎士比亞戲劇」       </a:t>
            </a:r>
            <a:r>
              <a:rPr kumimoji="0" lang="en-US" altLang="zh-TW" sz="1400">
                <a:ea typeface="標楷體" pitchFamily="65" charset="-120"/>
              </a:rPr>
              <a:t>Plays-Shakespeare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「詩詞集」             </a:t>
            </a:r>
            <a:r>
              <a:rPr kumimoji="0" lang="en-US" altLang="zh-TW" sz="1400">
                <a:ea typeface="標楷體" pitchFamily="65" charset="-120"/>
              </a:rPr>
              <a:t>Poetry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「廣播劇」             </a:t>
            </a:r>
            <a:r>
              <a:rPr kumimoji="0" lang="en-US" altLang="zh-TW" sz="1400">
                <a:ea typeface="標楷體" pitchFamily="65" charset="-120"/>
              </a:rPr>
              <a:t>Radio Drama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「宗教」               </a:t>
            </a:r>
            <a:r>
              <a:rPr kumimoji="0" lang="en-US" altLang="zh-TW" sz="1400">
                <a:ea typeface="標楷體" pitchFamily="65" charset="-120"/>
              </a:rPr>
              <a:t>Religion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「聖經文本」           </a:t>
            </a:r>
            <a:r>
              <a:rPr kumimoji="0" lang="en-US" altLang="zh-TW" sz="1400">
                <a:ea typeface="標楷體" pitchFamily="65" charset="-120"/>
              </a:rPr>
              <a:t>Sacred Texts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「心靈自助」           </a:t>
            </a:r>
            <a:r>
              <a:rPr kumimoji="0" lang="en-US" altLang="zh-TW" sz="1400">
                <a:ea typeface="標楷體" pitchFamily="65" charset="-120"/>
              </a:rPr>
              <a:t>Self Help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「體育」               </a:t>
            </a:r>
            <a:r>
              <a:rPr kumimoji="0" lang="en-US" altLang="zh-TW" sz="1400">
                <a:ea typeface="標楷體" pitchFamily="65" charset="-120"/>
              </a:rPr>
              <a:t>Sports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「美酒入門書」         </a:t>
            </a:r>
            <a:r>
              <a:rPr kumimoji="0" lang="en-US" altLang="zh-TW" sz="1400">
                <a:ea typeface="標楷體" pitchFamily="65" charset="-120"/>
              </a:rPr>
              <a:t>Wine Guide</a:t>
            </a:r>
            <a:endParaRPr kumimoji="0" lang="zh-TW" altLang="en-US" sz="1400">
              <a:ea typeface="標楷體" pitchFamily="65" charset="-120"/>
            </a:endParaRPr>
          </a:p>
        </p:txBody>
      </p:sp>
      <p:pic>
        <p:nvPicPr>
          <p:cNvPr id="4100" name="Picture 6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46288"/>
            <a:ext cx="18256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7605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78313"/>
            <a:ext cx="18256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46475"/>
            <a:ext cx="17097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87413"/>
            <a:ext cx="842803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246813" y="3500438"/>
            <a:ext cx="2573337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館內</a:t>
            </a:r>
            <a:r>
              <a:rPr lang="zh-TW" altLang="en-US" sz="1400" b="1">
                <a:solidFill>
                  <a:srgbClr val="FF0000"/>
                </a:solidFill>
                <a:ea typeface="標楷體" pitchFamily="65" charset="-120"/>
              </a:rPr>
              <a:t>直接登入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zh-TW" altLang="en-US" sz="1400" b="1">
                <a:solidFill>
                  <a:srgbClr val="FF0000"/>
                </a:solidFill>
                <a:ea typeface="標楷體" pitchFamily="65" charset="-120"/>
              </a:rPr>
              <a:t>遠端登入依機構帳號</a:t>
            </a:r>
            <a:r>
              <a:rPr lang="en-US" altLang="zh-TW" sz="1400" b="1">
                <a:solidFill>
                  <a:srgbClr val="FF0000"/>
                </a:solidFill>
                <a:ea typeface="標楷體" pitchFamily="65" charset="-120"/>
              </a:rPr>
              <a:t>/</a:t>
            </a:r>
            <a:r>
              <a:rPr lang="zh-TW" altLang="en-US" sz="1400" b="1">
                <a:solidFill>
                  <a:srgbClr val="FF0000"/>
                </a:solidFill>
                <a:ea typeface="標楷體" pitchFamily="65" charset="-120"/>
              </a:rPr>
              <a:t>密碼</a:t>
            </a:r>
          </a:p>
        </p:txBody>
      </p:sp>
      <p:sp>
        <p:nvSpPr>
          <p:cNvPr id="2" name="矩形 1"/>
          <p:cNvSpPr/>
          <p:nvPr/>
        </p:nvSpPr>
        <p:spPr>
          <a:xfrm>
            <a:off x="6372225" y="2565400"/>
            <a:ext cx="2016125" cy="10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登入 </a:t>
            </a:r>
          </a:p>
        </p:txBody>
      </p:sp>
      <p:sp>
        <p:nvSpPr>
          <p:cNvPr id="5126" name="文字方塊 2"/>
          <p:cNvSpPr txBox="1">
            <a:spLocks noChangeArrowheads="1"/>
          </p:cNvSpPr>
          <p:nvPr/>
        </p:nvSpPr>
        <p:spPr bwMode="auto">
          <a:xfrm>
            <a:off x="6602247" y="2852738"/>
            <a:ext cx="94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FF0000"/>
                </a:solidFill>
              </a:rPr>
              <a:t>concert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127" name="文字方塊 6"/>
          <p:cNvSpPr txBox="1">
            <a:spLocks noChangeArrowheads="1"/>
          </p:cNvSpPr>
          <p:nvPr/>
        </p:nvSpPr>
        <p:spPr bwMode="auto">
          <a:xfrm>
            <a:off x="6588125" y="3213100"/>
            <a:ext cx="944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err="1" smtClean="0">
                <a:solidFill>
                  <a:srgbClr val="FF0000"/>
                </a:solidFill>
              </a:rPr>
              <a:t>naxos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10" y="1227178"/>
            <a:ext cx="7233086" cy="49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513" y="472112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首頁 </a:t>
            </a:r>
          </a:p>
        </p:txBody>
      </p:sp>
      <p:sp>
        <p:nvSpPr>
          <p:cNvPr id="6" name="文字方塊 21"/>
          <p:cNvSpPr txBox="1">
            <a:spLocks noChangeArrowheads="1"/>
          </p:cNvSpPr>
          <p:nvPr/>
        </p:nvSpPr>
        <p:spPr bwMode="auto">
          <a:xfrm>
            <a:off x="1331640" y="2204864"/>
            <a:ext cx="684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新上架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最近作品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出版社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書籤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進階檢索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6961" y="4077072"/>
            <a:ext cx="1152525" cy="360363"/>
          </a:xfrm>
          <a:prstGeom prst="rect">
            <a:avLst/>
          </a:prstGeom>
          <a:solidFill>
            <a:srgbClr val="FFFF00">
              <a:alpha val="32156"/>
            </a:srgbClr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latin typeface="標楷體" pitchFamily="65" charset="-120"/>
                <a:ea typeface="標楷體" pitchFamily="65" charset="-120"/>
              </a:rPr>
              <a:t>目錄選項 英文</a:t>
            </a:r>
          </a:p>
        </p:txBody>
      </p:sp>
      <p:sp>
        <p:nvSpPr>
          <p:cNvPr id="8" name="文字方塊 22"/>
          <p:cNvSpPr txBox="1">
            <a:spLocks noChangeArrowheads="1"/>
          </p:cNvSpPr>
          <p:nvPr/>
        </p:nvSpPr>
        <p:spPr bwMode="auto">
          <a:xfrm>
            <a:off x="179512" y="4695645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語言作品列表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6" y="5456865"/>
            <a:ext cx="1800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1" y="6069671"/>
            <a:ext cx="1847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2" y="6308724"/>
            <a:ext cx="1828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3"/>
          <p:cNvSpPr txBox="1">
            <a:spLocks noChangeArrowheads="1"/>
          </p:cNvSpPr>
          <p:nvPr/>
        </p:nvSpPr>
        <p:spPr bwMode="auto">
          <a:xfrm>
            <a:off x="2266950" y="2520418"/>
            <a:ext cx="1441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推薦作品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123727" y="1725458"/>
            <a:ext cx="1152525" cy="360362"/>
          </a:xfrm>
          <a:prstGeom prst="rect">
            <a:avLst/>
          </a:prstGeom>
          <a:solidFill>
            <a:srgbClr val="FFFF00">
              <a:alpha val="32156"/>
            </a:srgbClr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latin typeface="標楷體" pitchFamily="65" charset="-120"/>
                <a:ea typeface="標楷體" pitchFamily="65" charset="-120"/>
              </a:rPr>
              <a:t>精選有聲書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9115" y="5740250"/>
            <a:ext cx="1152525" cy="360362"/>
          </a:xfrm>
          <a:prstGeom prst="rect">
            <a:avLst/>
          </a:prstGeom>
          <a:solidFill>
            <a:srgbClr val="FFFF00">
              <a:alpha val="32156"/>
            </a:srgbClr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latin typeface="標楷體" pitchFamily="65" charset="-120"/>
                <a:ea typeface="標楷體" pitchFamily="65" charset="-120"/>
              </a:rPr>
              <a:t>目錄選項 德文</a:t>
            </a: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7117540" y="898525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語言選擇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400323" y="1920367"/>
            <a:ext cx="1008062" cy="36036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1400" b="1" dirty="0">
                <a:ea typeface="標楷體" pitchFamily="65" charset="-120"/>
              </a:rPr>
              <a:t>快速檢索</a:t>
            </a:r>
          </a:p>
        </p:txBody>
      </p:sp>
      <p:sp>
        <p:nvSpPr>
          <p:cNvPr id="18" name="文字方塊 18"/>
          <p:cNvSpPr txBox="1">
            <a:spLocks noChangeArrowheads="1"/>
          </p:cNvSpPr>
          <p:nvPr/>
        </p:nvSpPr>
        <p:spPr bwMode="auto">
          <a:xfrm>
            <a:off x="6147126" y="1340768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關鍵字檢索</a:t>
            </a:r>
          </a:p>
        </p:txBody>
      </p:sp>
      <p:sp>
        <p:nvSpPr>
          <p:cNvPr id="19" name="矩形 18"/>
          <p:cNvSpPr/>
          <p:nvPr/>
        </p:nvSpPr>
        <p:spPr>
          <a:xfrm>
            <a:off x="4779494" y="1689739"/>
            <a:ext cx="273526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" y="902493"/>
            <a:ext cx="9172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932363" y="278130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新上場有聲書</a:t>
            </a:r>
          </a:p>
        </p:txBody>
      </p:sp>
      <p:sp>
        <p:nvSpPr>
          <p:cNvPr id="7173" name="文字方塊 1"/>
          <p:cNvSpPr txBox="1">
            <a:spLocks noChangeArrowheads="1"/>
          </p:cNvSpPr>
          <p:nvPr/>
        </p:nvSpPr>
        <p:spPr bwMode="auto">
          <a:xfrm>
            <a:off x="8243888" y="2924175"/>
            <a:ext cx="865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專輯編號</a:t>
            </a:r>
          </a:p>
        </p:txBody>
      </p:sp>
      <p:sp>
        <p:nvSpPr>
          <p:cNvPr id="7174" name="文字方塊 13"/>
          <p:cNvSpPr txBox="1">
            <a:spLocks noChangeArrowheads="1"/>
          </p:cNvSpPr>
          <p:nvPr/>
        </p:nvSpPr>
        <p:spPr bwMode="auto">
          <a:xfrm>
            <a:off x="3995738" y="2492375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專輯名稱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926"/>
            <a:ext cx="1962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36613"/>
            <a:ext cx="700881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最新推介</a:t>
            </a:r>
          </a:p>
        </p:txBody>
      </p:sp>
      <p:sp>
        <p:nvSpPr>
          <p:cNvPr id="2" name="矩形 1"/>
          <p:cNvSpPr/>
          <p:nvPr/>
        </p:nvSpPr>
        <p:spPr>
          <a:xfrm>
            <a:off x="2195513" y="1628775"/>
            <a:ext cx="79216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9" y="882944"/>
            <a:ext cx="1563315" cy="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535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124075" y="2925763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A-Z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排序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點選朗讀者進行播放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…(1)</a:t>
            </a:r>
            <a:endParaRPr lang="zh-TW" altLang="en-US" sz="2800" b="1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8538" y="1989138"/>
            <a:ext cx="1079500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268538" y="3573463"/>
            <a:ext cx="935037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388"/>
            <a:ext cx="915352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07950" y="4940300"/>
            <a:ext cx="1439863" cy="217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1547813" y="3790950"/>
            <a:ext cx="720725" cy="1087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3779838" y="51577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27313" y="6165850"/>
            <a:ext cx="2889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3663" y="6642100"/>
            <a:ext cx="17414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29" name="文字方塊 8"/>
          <p:cNvSpPr txBox="1">
            <a:spLocks noChangeArrowheads="1"/>
          </p:cNvSpPr>
          <p:nvPr/>
        </p:nvSpPr>
        <p:spPr bwMode="auto">
          <a:xfrm>
            <a:off x="1908175" y="652462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播放含內文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34166"/>
            <a:ext cx="1962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04900"/>
            <a:ext cx="7124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187450" y="379095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選擇播放之曲目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…(2)</a:t>
            </a:r>
            <a:r>
              <a:rPr lang="zh-TW" altLang="en-US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播放</a:t>
            </a:r>
          </a:p>
        </p:txBody>
      </p:sp>
      <p:sp>
        <p:nvSpPr>
          <p:cNvPr id="2" name="矩形 1"/>
          <p:cNvSpPr/>
          <p:nvPr/>
        </p:nvSpPr>
        <p:spPr>
          <a:xfrm>
            <a:off x="2051050" y="4116388"/>
            <a:ext cx="129698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2988" y="5229225"/>
            <a:ext cx="2889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397986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3006725" y="3573463"/>
            <a:ext cx="647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內文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…(3)</a:t>
            </a:r>
            <a:r>
              <a:rPr lang="zh-TW" altLang="en-US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播放</a:t>
            </a:r>
          </a:p>
        </p:txBody>
      </p:sp>
      <p:sp>
        <p:nvSpPr>
          <p:cNvPr id="2" name="矩形 1"/>
          <p:cNvSpPr/>
          <p:nvPr/>
        </p:nvSpPr>
        <p:spPr>
          <a:xfrm>
            <a:off x="5165725" y="2997200"/>
            <a:ext cx="129698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591050" y="3213100"/>
            <a:ext cx="1871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內文字型調整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列印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2010</TotalTime>
  <Words>368</Words>
  <Application>Microsoft Office PowerPoint</Application>
  <PresentationFormat>如螢幕大小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Arial</vt:lpstr>
      <vt:lpstr>新細明體</vt:lpstr>
      <vt:lpstr>Wingdings</vt:lpstr>
      <vt:lpstr>Calibri</vt:lpstr>
      <vt:lpstr>Times New Roman</vt:lpstr>
      <vt:lpstr>標楷體</vt:lpstr>
      <vt:lpstr>Watermark</vt:lpstr>
      <vt:lpstr>  </vt:lpstr>
      <vt:lpstr>有聲書目錄 </vt:lpstr>
      <vt:lpstr>登入 </vt:lpstr>
      <vt:lpstr>首頁 </vt:lpstr>
      <vt:lpstr>新上場有聲書</vt:lpstr>
      <vt:lpstr>最新推介</vt:lpstr>
      <vt:lpstr>朗讀者…(1)</vt:lpstr>
      <vt:lpstr>朗讀者…(2)播放</vt:lpstr>
      <vt:lpstr>朗讀者…(3)播放</vt:lpstr>
      <vt:lpstr>作者</vt:lpstr>
      <vt:lpstr>語言/類別</vt:lpstr>
      <vt:lpstr>出版社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按一下以新增標題</dc:title>
  <dc:creator>S.C.Chiang</dc:creator>
  <cp:lastModifiedBy>SCChiang</cp:lastModifiedBy>
  <cp:revision>124</cp:revision>
  <dcterms:created xsi:type="dcterms:W3CDTF">2005-09-20T17:03:53Z</dcterms:created>
  <dcterms:modified xsi:type="dcterms:W3CDTF">2018-01-15T15:39:01Z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TC011368031028</vt:lpwstr>
  </property>
</Properties>
</file>